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8.png" ContentType="image/png"/>
  <Override PartName="/ppt/media/image17.png" ContentType="image/png"/>
  <Override PartName="/ppt/media/image6.png" ContentType="image/png"/>
  <Override PartName="/ppt/media/hdphoto4.wdp" ContentType="image/vnd.ms-photo"/>
  <Override PartName="/ppt/media/image7.tif" ContentType="image/tiff"/>
  <Override PartName="/ppt/media/image5.jpeg" ContentType="image/jpeg"/>
  <Override PartName="/ppt/media/image9.tif" ContentType="image/tiff"/>
  <Override PartName="/ppt/media/image16.jpeg" ContentType="image/jpeg"/>
  <Override PartName="/ppt/media/image15.tif" ContentType="image/tiff"/>
  <Override PartName="/ppt/media/hdphoto3.wdp" ContentType="image/vnd.ms-photo"/>
  <Override PartName="/ppt/media/image14.tif" ContentType="image/tiff"/>
  <Override PartName="/ppt/media/image1.png" ContentType="image/png"/>
  <Override PartName="/ppt/media/image10.png" ContentType="image/png"/>
  <Override PartName="/ppt/media/hdphoto2.wdp" ContentType="image/vnd.ms-photo"/>
  <Override PartName="/ppt/media/image13.png" ContentType="image/png"/>
  <Override PartName="/ppt/media/image2.png" ContentType="image/png"/>
  <Override PartName="/ppt/media/image11.png" ContentType="image/png"/>
  <Override PartName="/ppt/media/image4.jpeg" ContentType="image/jpeg"/>
  <Override PartName="/ppt/media/hdphoto1.wdp" ContentType="image/vnd.ms-photo"/>
  <Override PartName="/ppt/media/image12.png" ContentType="image/png"/>
  <Override PartName="/ppt/media/image3.png" ContentType="image/png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</p:sldIdLst>
  <p:sldSz cx="14630400" cy="82296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A0A3CE5-A8F0-4112-AF48-5FBF6B9796E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 7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F120F1E-4051-456D-B0C7-1157D432A9C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290520" y="704880"/>
            <a:ext cx="6262560" cy="3522600"/>
          </a:xfrm>
          <a:prstGeom prst="rect">
            <a:avLst/>
          </a:prstGeom>
          <a:ln w="0">
            <a:noFill/>
          </a:ln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 7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627BEB2-4401-46F4-8503-B958D4E3CB9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Slide Number Placeholder 3"/>
          <p:cNvSpPr/>
          <p:nvPr/>
        </p:nvSpPr>
        <p:spPr>
          <a:xfrm>
            <a:off x="3884040" y="8685000"/>
            <a:ext cx="2970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72F0357-56F7-4479-B347-C1B82F06128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Slide Number Placeholder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B18DE3F-AA55-4BAE-A20B-B2940363333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Slide Number Placeholder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5156A0E-62B7-46D0-98AD-7924606B4F7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" name="Slide Number Placeholder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3F9E139-AAD4-461C-82D1-162DC834D8E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Slide Number Placeholder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9B8EDAE-9F75-4CD3-83F3-19F1381D520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Internet user = someone who has access to the Internet from home (by any device)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7.4B in the world, so still less than 50% of people.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2338200" y="1925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731520" y="2492640"/>
            <a:ext cx="313488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2338200" y="1925640"/>
            <a:ext cx="152964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731520" y="2492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52964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2338200" y="1925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2338200" y="2492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313488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31520" y="2492640"/>
            <a:ext cx="313488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2338200" y="1925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2492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2338200" y="2492640"/>
            <a:ext cx="152964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52964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2338200" y="1925640"/>
            <a:ext cx="152964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title text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024080" y="192564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31520" y="3114720"/>
            <a:ext cx="642456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024080" y="1925640"/>
            <a:ext cx="3134880" cy="227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31520" y="311472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3134880" cy="227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024080" y="192564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024080" y="311472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56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731520" y="3114720"/>
            <a:ext cx="642456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024080" y="192564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31520" y="311472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4024080" y="3114720"/>
            <a:ext cx="3134880" cy="10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the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text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560" cy="227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the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text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560" cy="227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3134880" cy="227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024080" y="1925640"/>
            <a:ext cx="3134880" cy="227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mailto:keithw@cs.stanford.edu" TargetMode="External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cs144.stanford.edu/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1.wdp"/><Relationship Id="rId3" Type="http://schemas.openxmlformats.org/officeDocument/2006/relationships/image" Target="../media/image6.png"/><Relationship Id="rId4" Type="http://schemas.openxmlformats.org/officeDocument/2006/relationships/image" Target="../media/image7.ti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2.wdp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3.wdp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4.wdp"/><Relationship Id="rId3" Type="http://schemas.openxmlformats.org/officeDocument/2006/relationships/image" Target="../media/image9.tif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"/>
          <p:cNvSpPr/>
          <p:nvPr/>
        </p:nvSpPr>
        <p:spPr>
          <a:xfrm>
            <a:off x="1219320" y="2024280"/>
            <a:ext cx="12647520" cy="21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5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CS144 Course Intro (Fall 2025)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" name="Picture 12" descr="SU_Seal_Blk_pos"/>
          <p:cNvPicPr/>
          <p:nvPr/>
        </p:nvPicPr>
        <p:blipFill>
          <a:blip r:embed="rId1"/>
          <a:stretch/>
        </p:blipFill>
        <p:spPr>
          <a:xfrm>
            <a:off x="228600" y="6019920"/>
            <a:ext cx="1552320" cy="1552320"/>
          </a:xfrm>
          <a:prstGeom prst="rect">
            <a:avLst/>
          </a:prstGeom>
          <a:noFill/>
          <a:ln w="0">
            <a:noFill/>
          </a:ln>
          <a:effectLst>
            <a:outerShdw algn="tr" blurRad="50760" dir="8100000" dist="37674" rotWithShape="0">
              <a:srgbClr val="808080">
                <a:alpha val="40000"/>
              </a:srgbClr>
            </a:outerShdw>
          </a:effectLst>
        </p:spPr>
      </p:pic>
      <p:sp>
        <p:nvSpPr>
          <p:cNvPr id="64" name="Rectangle 4"/>
          <p:cNvSpPr/>
          <p:nvPr/>
        </p:nvSpPr>
        <p:spPr>
          <a:xfrm>
            <a:off x="1905120" y="6371640"/>
            <a:ext cx="641808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55080" bIns="5508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99"/>
                </a:solidFill>
                <a:effectLst/>
                <a:uFillTx/>
                <a:latin typeface="Calibri"/>
                <a:ea typeface="Heiti SC Light"/>
              </a:rPr>
              <a:t>Keith Winstein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Rectangle 14"/>
          <p:cNvSpPr/>
          <p:nvPr/>
        </p:nvSpPr>
        <p:spPr>
          <a:xfrm>
            <a:off x="10383480" y="2103120"/>
            <a:ext cx="1141200" cy="1107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2" name="Freeform 16"/>
          <p:cNvSpPr/>
          <p:nvPr/>
        </p:nvSpPr>
        <p:spPr>
          <a:xfrm>
            <a:off x="10347840" y="4871160"/>
            <a:ext cx="1123560" cy="2272680"/>
          </a:xfrm>
          <a:custGeom>
            <a:avLst/>
            <a:gdLst>
              <a:gd name="textAreaLeft" fmla="*/ 0 w 1123560"/>
              <a:gd name="textAreaRight" fmla="*/ 1125000 w 1123560"/>
              <a:gd name="textAreaTop" fmla="*/ 0 h 2272680"/>
              <a:gd name="textAreaBottom" fmla="*/ 2274120 h 2272680"/>
            </a:gdLst>
            <a:ahLst/>
            <a:cxnLst/>
            <a:rect l="textAreaLeft" t="textAreaTop" r="textAreaRight" b="textAreaBottom"/>
            <a:pathLst>
              <a:path w="443" h="1194">
                <a:moveTo>
                  <a:pt x="28" y="1194"/>
                </a:moveTo>
                <a:lnTo>
                  <a:pt x="443" y="1194"/>
                </a:lnTo>
                <a:lnTo>
                  <a:pt x="436" y="0"/>
                </a:lnTo>
                <a:lnTo>
                  <a:pt x="246" y="112"/>
                </a:lnTo>
                <a:lnTo>
                  <a:pt x="218" y="471"/>
                </a:lnTo>
                <a:lnTo>
                  <a:pt x="120" y="478"/>
                </a:lnTo>
                <a:lnTo>
                  <a:pt x="0" y="737"/>
                </a:lnTo>
                <a:lnTo>
                  <a:pt x="28" y="1194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83" name="Picture 2" descr="optgemap.png"/>
          <p:cNvPicPr/>
          <p:nvPr/>
        </p:nvPicPr>
        <p:blipFill>
          <a:blip r:embed="rId1"/>
          <a:stretch/>
        </p:blipFill>
        <p:spPr>
          <a:xfrm>
            <a:off x="-122040" y="0"/>
            <a:ext cx="14994360" cy="8370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itle 1"/>
          <p:cNvSpPr/>
          <p:nvPr/>
        </p:nvSpPr>
        <p:spPr>
          <a:xfrm>
            <a:off x="1097280" y="2556360"/>
            <a:ext cx="1243404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How does it all work?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Title 1"/>
          <p:cNvSpPr/>
          <p:nvPr/>
        </p:nvSpPr>
        <p:spPr>
          <a:xfrm>
            <a:off x="1097280" y="3962520"/>
            <a:ext cx="1243404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Why was it designed this way?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itle 4"/>
          <p:cNvSpPr/>
          <p:nvPr/>
        </p:nvSpPr>
        <p:spPr>
          <a:xfrm>
            <a:off x="1096920" y="2556000"/>
            <a:ext cx="12434760" cy="17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CS144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" name="Subtitle 5"/>
          <p:cNvSpPr/>
          <p:nvPr/>
        </p:nvSpPr>
        <p:spPr>
          <a:xfrm>
            <a:off x="2193840" y="4664160"/>
            <a:ext cx="10240920" cy="20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Isn’t it really difficult….?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2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Goals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Rectangle 3"/>
          <p:cNvSpPr/>
          <p:nvPr/>
        </p:nvSpPr>
        <p:spPr>
          <a:xfrm>
            <a:off x="731880" y="1920960"/>
            <a:ext cx="13164840" cy="47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To learn </a:t>
            </a:r>
            <a:r>
              <a:rPr b="0" lang="en-US" sz="2880" strike="noStrike" u="sng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how</a:t>
            </a: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the Internet works.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To learn </a:t>
            </a:r>
            <a:r>
              <a:rPr b="0" lang="en-US" sz="2880" strike="noStrike" u="sng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why</a:t>
            </a: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the Internet was designed this way.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To learn </a:t>
            </a:r>
            <a:r>
              <a:rPr b="0" lang="en-US" sz="2880" strike="noStrike" u="sng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how to use </a:t>
            </a: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the Internet.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To </a:t>
            </a:r>
            <a:r>
              <a:rPr b="0" lang="en-US" sz="2880" strike="noStrike" u="sng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build</a:t>
            </a: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some significant pieces of the Internet.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To </a:t>
            </a:r>
            <a:r>
              <a:rPr b="0" lang="en-US" sz="2880" strike="noStrike" u="sng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learn</a:t>
            </a: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the underlying principles and technologies of networking.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</a:pP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79040" indent="-73116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TextBox 1"/>
          <p:cNvSpPr/>
          <p:nvPr/>
        </p:nvSpPr>
        <p:spPr>
          <a:xfrm>
            <a:off x="7086600" y="7543800"/>
            <a:ext cx="182880" cy="61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Rectangle 2"/>
          <p:cNvSpPr/>
          <p:nvPr/>
        </p:nvSpPr>
        <p:spPr>
          <a:xfrm>
            <a:off x="731880" y="-30492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Class overview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Rectangle 3"/>
          <p:cNvSpPr/>
          <p:nvPr/>
        </p:nvSpPr>
        <p:spPr>
          <a:xfrm>
            <a:off x="735840" y="1219320"/>
            <a:ext cx="1316484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CS144 is a fast-paced lab class.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Each week has THREE lectures and ONE lab session.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1:30-2:20 p.m. (Please no distracting laptop usage!)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The is divided into week-long units, devoted to a particular topic. </a:t>
            </a:r>
            <a:br>
              <a:rPr sz="1800"/>
            </a:b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e.g. the 1</a:t>
            </a:r>
            <a:r>
              <a:rPr b="0" lang="en-US" sz="2400" strike="noStrike" u="none" baseline="30000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st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 week is about Basic Principles, then (2) Transport, (3) Packet Switching, (4) Congestion Control, (5) the practical Internet, (6) Applications, (7) Routing, ...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There is ONE BIG LAB ASSIGNMENT (“you build most of the Internet”) with 8 “checkpoints,” #0 through #7.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/>
          <p:nvPr/>
        </p:nvSpPr>
        <p:spPr>
          <a:xfrm>
            <a:off x="731880" y="108000"/>
            <a:ext cx="719100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Laptops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Content Placeholder 2"/>
          <p:cNvSpPr/>
          <p:nvPr/>
        </p:nvSpPr>
        <p:spPr>
          <a:xfrm>
            <a:off x="731880" y="1920960"/>
            <a:ext cx="749556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We discourage laptop use in class, especially use that will distract others behind you.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Except for specific in-class exercises (we will ask you to bring your laptop).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5" name="Picture 4" descr=""/>
          <p:cNvPicPr/>
          <p:nvPr/>
        </p:nvPicPr>
        <p:blipFill>
          <a:blip r:embed="rId1"/>
          <a:stretch/>
        </p:blipFill>
        <p:spPr>
          <a:xfrm>
            <a:off x="8229240" y="1920960"/>
            <a:ext cx="6169680" cy="4113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Rectangle 2"/>
          <p:cNvSpPr/>
          <p:nvPr/>
        </p:nvSpPr>
        <p:spPr>
          <a:xfrm>
            <a:off x="2378160" y="-274680"/>
            <a:ext cx="9872280" cy="180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How we calculate your grade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Rectangle 3"/>
          <p:cNvSpPr/>
          <p:nvPr/>
        </p:nvSpPr>
        <p:spPr>
          <a:xfrm>
            <a:off x="2378160" y="1143000"/>
            <a:ext cx="1014696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Participation 3</a:t>
            </a:r>
            <a:r>
              <a:rPr b="0" lang="en-US" sz="3359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%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Helping others on Ed or in the lab sessions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Credit in somebody else’s lab writeup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Quizzes 12%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</a:t>
            </a: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Best 6 out of 8: 2% each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The lab 45</a:t>
            </a:r>
            <a:r>
              <a:rPr b="0" lang="en-US" sz="3359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%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Correctness: 27%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Checkpoints 0-7 subjective grades, best 6 out of 8: 18% (3% each)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59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Exams </a:t>
            </a:r>
            <a:r>
              <a:rPr b="0" lang="en-US" sz="3359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40%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Midterm (Oct. 29): 20</a:t>
            </a:r>
            <a:r>
              <a:rPr b="0" lang="en-US" sz="288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%</a:t>
            </a:r>
            <a:r>
              <a:rPr b="0" lang="en-US" sz="28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 (lab slot)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Final (Dec. 10): 20</a:t>
            </a:r>
            <a:r>
              <a:rPr b="0" lang="en-US" sz="288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%</a:t>
            </a:r>
            <a:r>
              <a:rPr b="0" lang="en-US" sz="28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 (duration TBA) 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Q: “What does it take to earn an A?”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3240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itle 1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Exam Policy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" name="Content Placeholder 2"/>
          <p:cNvSpPr/>
          <p:nvPr/>
        </p:nvSpPr>
        <p:spPr>
          <a:xfrm>
            <a:off x="731880" y="1920960"/>
            <a:ext cx="1316484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Exams are closed-book, closed-note, closed-laptop etc.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But you may bring 1 double-sided piece of 8.5” x 11” paper of your own design to the Midterm, and 2 double-sided pieces of paper to the Final.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Slide Number Placeholder 3"/>
          <p:cNvSpPr/>
          <p:nvPr/>
        </p:nvSpPr>
        <p:spPr>
          <a:xfrm>
            <a:off x="13898520" y="7756560"/>
            <a:ext cx="5443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8212A2-C972-4CB5-BD79-899A59674710}" type="slidenum">
              <a:rPr b="0" lang="en-US" sz="1679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COVID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Content Placeholder 2"/>
          <p:cNvSpPr/>
          <p:nvPr/>
        </p:nvSpPr>
        <p:spPr>
          <a:xfrm>
            <a:off x="731880" y="1920960"/>
            <a:ext cx="1316484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This quarter may </a:t>
            </a:r>
            <a:r>
              <a:rPr b="0" lang="en-US" sz="3840" strike="sng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suck</a:t>
            </a: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present lousy circumstances. :-(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My job is to help you learn. I really want that to happen.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We’re going to have to react to curveballs and we will do our best.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If you have to quarantine, we will be there for you (online) to help you avoid falling behind.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Slide Number Placeholder 3"/>
          <p:cNvSpPr/>
          <p:nvPr/>
        </p:nvSpPr>
        <p:spPr>
          <a:xfrm>
            <a:off x="13898520" y="7756560"/>
            <a:ext cx="5443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AC25C9-82F6-45D0-8ADF-10FC60A98A0C}" type="slidenum">
              <a:rPr b="0" lang="en-US" sz="1679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le 1"/>
          <p:cNvSpPr/>
          <p:nvPr/>
        </p:nvSpPr>
        <p:spPr>
          <a:xfrm>
            <a:off x="2378160" y="108000"/>
            <a:ext cx="667188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Lab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Content Placeholder 2"/>
          <p:cNvSpPr/>
          <p:nvPr/>
        </p:nvSpPr>
        <p:spPr>
          <a:xfrm>
            <a:off x="914400" y="1371600"/>
            <a:ext cx="1316484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Programming is in modern C++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CS111 and C++ comfort are </a:t>
            </a:r>
            <a:r>
              <a:rPr b="0" lang="en-US" sz="3840" strike="noStrike" u="sng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prerequisites</a:t>
            </a: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.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You want to go to the lab sessions + have started already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Deadline policy: 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Lab checkpoints are due Sundays, 11:59 p.m. (except week 6)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If you turn checkpoint in on time, we will get you subjective feedback and grade by Friday 11:59 p.m.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Late/extension deadline is Wednesday, 7 p.m. (just before lab session). We can’t guarantee a grading timeline for these, but you can ask for feedback at lab session. Please do not ask for speedy grades for late submissions.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Functionality/correctness: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no-penalty regrades until end of class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If you do not make the “late” deadline, lab attendance is required.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" name="Slide Number Placeholder 3"/>
          <p:cNvSpPr/>
          <p:nvPr/>
        </p:nvSpPr>
        <p:spPr>
          <a:xfrm>
            <a:off x="13898520" y="7756560"/>
            <a:ext cx="5443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9A81065-8E67-4AB9-B2A4-5293DAD831EF}" type="slidenum">
              <a:rPr b="0" lang="en-US" sz="1679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traight Arrow Connector 5"/>
          <p:cNvSpPr/>
          <p:nvPr/>
        </p:nvSpPr>
        <p:spPr>
          <a:xfrm>
            <a:off x="453960" y="6916680"/>
            <a:ext cx="14052240" cy="360"/>
          </a:xfrm>
          <a:custGeom>
            <a:avLst/>
            <a:gdLst>
              <a:gd name="textAreaLeft" fmla="*/ 0 w 14052240"/>
              <a:gd name="textAreaRight" fmla="*/ 14053680 w 14052240"/>
              <a:gd name="textAreaTop" fmla="*/ 0 h 360"/>
              <a:gd name="textAreaBottom" fmla="*/ 576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0404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-44280" bIns="-442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6" name="Straight Connector 7"/>
          <p:cNvSpPr/>
          <p:nvPr/>
        </p:nvSpPr>
        <p:spPr>
          <a:xfrm>
            <a:off x="2797920" y="668088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7" name="TextBox 8"/>
          <p:cNvSpPr/>
          <p:nvPr/>
        </p:nvSpPr>
        <p:spPr>
          <a:xfrm>
            <a:off x="2196360" y="7108200"/>
            <a:ext cx="11260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1964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Box 11"/>
          <p:cNvSpPr/>
          <p:nvPr/>
        </p:nvSpPr>
        <p:spPr>
          <a:xfrm>
            <a:off x="7075440" y="3733920"/>
            <a:ext cx="3255840" cy="12823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US Government starts “ARPANET” project</a:t>
            </a:r>
            <a:endParaRPr b="0" lang="en-US" sz="25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Straight Connector 13"/>
          <p:cNvSpPr/>
          <p:nvPr/>
        </p:nvSpPr>
        <p:spPr>
          <a:xfrm>
            <a:off x="477504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0" name="TextBox 14"/>
          <p:cNvSpPr/>
          <p:nvPr/>
        </p:nvSpPr>
        <p:spPr>
          <a:xfrm>
            <a:off x="4017600" y="7132680"/>
            <a:ext cx="11260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1965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Straight Connector 15"/>
          <p:cNvSpPr/>
          <p:nvPr/>
        </p:nvSpPr>
        <p:spPr>
          <a:xfrm>
            <a:off x="663048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2" name="TextBox 16"/>
          <p:cNvSpPr/>
          <p:nvPr/>
        </p:nvSpPr>
        <p:spPr>
          <a:xfrm>
            <a:off x="5874480" y="7132680"/>
            <a:ext cx="11260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1966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17"/>
          <p:cNvSpPr/>
          <p:nvPr/>
        </p:nvSpPr>
        <p:spPr>
          <a:xfrm>
            <a:off x="5213520" y="5155200"/>
            <a:ext cx="2166480" cy="12823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</a:t>
            </a:r>
            <a:r>
              <a:rPr b="0" lang="en-US" sz="2518" strike="noStrike" u="none" baseline="30000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st</a:t>
            </a:r>
            <a:r>
              <a:rPr b="0" lang="en-US" sz="25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 network connects two computers</a:t>
            </a:r>
            <a:endParaRPr b="0" lang="en-US" sz="25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Straight Connector 18"/>
          <p:cNvSpPr/>
          <p:nvPr/>
        </p:nvSpPr>
        <p:spPr>
          <a:xfrm>
            <a:off x="908820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5" name="TextBox 19"/>
          <p:cNvSpPr/>
          <p:nvPr/>
        </p:nvSpPr>
        <p:spPr>
          <a:xfrm>
            <a:off x="8330760" y="7132680"/>
            <a:ext cx="11260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1968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" name="Picture 4" descr=""/>
          <p:cNvPicPr/>
          <p:nvPr/>
        </p:nvPicPr>
        <p:blipFill>
          <a:blip r:embed="rId1"/>
          <a:stretch/>
        </p:blipFill>
        <p:spPr>
          <a:xfrm>
            <a:off x="2192400" y="4573080"/>
            <a:ext cx="1217520" cy="1169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" name="Picture 25" descr=""/>
          <p:cNvPicPr/>
          <p:nvPr/>
        </p:nvPicPr>
        <p:blipFill>
          <a:blip r:embed="rId2"/>
          <a:stretch/>
        </p:blipFill>
        <p:spPr>
          <a:xfrm>
            <a:off x="9441720" y="1981080"/>
            <a:ext cx="2314440" cy="1631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Box 26"/>
          <p:cNvSpPr/>
          <p:nvPr/>
        </p:nvSpPr>
        <p:spPr>
          <a:xfrm>
            <a:off x="8849520" y="999000"/>
            <a:ext cx="3979800" cy="8982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Four nodes connected (UCLA, SRI, UCSB, Utah)</a:t>
            </a:r>
            <a:endParaRPr b="0" lang="en-US" sz="25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Straight Connector 27"/>
          <p:cNvSpPr/>
          <p:nvPr/>
        </p:nvSpPr>
        <p:spPr>
          <a:xfrm>
            <a:off x="1072584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0" name="TextBox 28"/>
          <p:cNvSpPr/>
          <p:nvPr/>
        </p:nvSpPr>
        <p:spPr>
          <a:xfrm>
            <a:off x="9969840" y="7132680"/>
            <a:ext cx="11260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1969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Box 10"/>
          <p:cNvSpPr/>
          <p:nvPr/>
        </p:nvSpPr>
        <p:spPr>
          <a:xfrm>
            <a:off x="2155320" y="5653080"/>
            <a:ext cx="1447560" cy="417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Paul Baran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24"/>
          <p:cNvSpPr/>
          <p:nvPr/>
        </p:nvSpPr>
        <p:spPr>
          <a:xfrm>
            <a:off x="1415880" y="3818160"/>
            <a:ext cx="2926800" cy="1076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1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“</a:t>
            </a:r>
            <a:r>
              <a:rPr b="0" i="1" lang="en-US" sz="21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A network to </a:t>
            </a:r>
            <a:br>
              <a:rPr sz="1800"/>
            </a:br>
            <a:r>
              <a:rPr b="0" i="1" lang="en-US" sz="21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survive nuclear attack</a:t>
            </a:r>
            <a:r>
              <a:rPr b="0" lang="en-US" sz="21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.”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3" name="Group 20"/>
          <p:cNvGrpSpPr/>
          <p:nvPr/>
        </p:nvGrpSpPr>
        <p:grpSpPr>
          <a:xfrm>
            <a:off x="1319760" y="391680"/>
            <a:ext cx="3367440" cy="2553840"/>
            <a:chOff x="1319760" y="391680"/>
            <a:chExt cx="3367440" cy="2553840"/>
          </a:xfrm>
        </p:grpSpPr>
        <p:pic>
          <p:nvPicPr>
            <p:cNvPr id="84" name="Picture 21" descr="2014_04_29_10_04_08.jpg"/>
            <p:cNvPicPr/>
            <p:nvPr/>
          </p:nvPicPr>
          <p:blipFill>
            <a:blip r:embed="rId3"/>
            <a:srcRect l="26147" t="49566" r="24235" b="12620"/>
            <a:stretch/>
          </p:blipFill>
          <p:spPr>
            <a:xfrm>
              <a:off x="1612080" y="391680"/>
              <a:ext cx="2782080" cy="2226240"/>
            </a:xfrm>
            <a:prstGeom prst="rect">
              <a:avLst/>
            </a:prstGeom>
            <a:noFill/>
            <a:ln w="0">
              <a:noFill/>
            </a:ln>
            <a:effectLst>
              <a:softEdge rad="112680"/>
            </a:effectLst>
          </p:spPr>
        </p:pic>
        <p:sp>
          <p:nvSpPr>
            <p:cNvPr id="85" name="TextBox 22"/>
            <p:cNvSpPr/>
            <p:nvPr/>
          </p:nvSpPr>
          <p:spPr>
            <a:xfrm>
              <a:off x="1319760" y="2582280"/>
              <a:ext cx="3367440" cy="3632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Wireless Communications: 1964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med" advTm="31000" p14:dur="700">
        <p:fade/>
      </p:transition>
    </mc:Choice>
    <mc:Fallback>
      <p:transition spd="med" advTm="31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itle 1"/>
          <p:cNvSpPr/>
          <p:nvPr/>
        </p:nvSpPr>
        <p:spPr>
          <a:xfrm>
            <a:off x="1370880" y="153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8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Win Certificates!!!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Content Placeholder 2"/>
          <p:cNvSpPr/>
          <p:nvPr/>
        </p:nvSpPr>
        <p:spPr>
          <a:xfrm>
            <a:off x="2971800" y="3079800"/>
            <a:ext cx="1316484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Certificate for BEST checkpoint submission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Certificate for BEST help (credited in lab writeups)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Certificate for BEST help (on Ed)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Slide Number Placeholder 3"/>
          <p:cNvSpPr/>
          <p:nvPr/>
        </p:nvSpPr>
        <p:spPr>
          <a:xfrm>
            <a:off x="13898520" y="7756560"/>
            <a:ext cx="5443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2106E06-1017-4364-964D-61E38E383B54}" type="slidenum">
              <a:rPr b="0" lang="en-US" sz="1679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10" name="Group 7"/>
          <p:cNvGrpSpPr/>
          <p:nvPr/>
        </p:nvGrpSpPr>
        <p:grpSpPr>
          <a:xfrm>
            <a:off x="92880" y="-152280"/>
            <a:ext cx="3562920" cy="2970000"/>
            <a:chOff x="92880" y="-152280"/>
            <a:chExt cx="3562920" cy="2970000"/>
          </a:xfrm>
        </p:grpSpPr>
        <p:pic>
          <p:nvPicPr>
            <p:cNvPr id="511" name="Picture 5" descr=""/>
            <p:cNvPicPr/>
            <p:nvPr/>
          </p:nvPicPr>
          <p:blipFill>
            <a:blip r:embed="rId1"/>
            <a:stretch/>
          </p:blipFill>
          <p:spPr>
            <a:xfrm>
              <a:off x="92880" y="-152280"/>
              <a:ext cx="3562920" cy="29700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12" name="TextBox 6"/>
            <p:cNvSpPr/>
            <p:nvPr/>
          </p:nvSpPr>
          <p:spPr>
            <a:xfrm>
              <a:off x="1066680" y="1768320"/>
              <a:ext cx="161496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Your name here</a:t>
              </a: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itle 1"/>
          <p:cNvSpPr/>
          <p:nvPr/>
        </p:nvSpPr>
        <p:spPr>
          <a:xfrm>
            <a:off x="1096920" y="92160"/>
            <a:ext cx="9874080" cy="180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Workload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4" name="Picture 4" descr=""/>
          <p:cNvPicPr/>
          <p:nvPr/>
        </p:nvPicPr>
        <p:blipFill>
          <a:blip r:embed="rId1"/>
          <a:stretch/>
        </p:blipFill>
        <p:spPr>
          <a:xfrm>
            <a:off x="8961480" y="0"/>
            <a:ext cx="3838320" cy="341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5" name="Content Placeholder 2"/>
          <p:cNvSpPr/>
          <p:nvPr/>
        </p:nvSpPr>
        <p:spPr>
          <a:xfrm>
            <a:off x="1828800" y="3200400"/>
            <a:ext cx="11428560" cy="54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This is a 4-unit workload, which </a:t>
            </a:r>
            <a:br>
              <a:rPr sz="1800"/>
            </a:b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means a workload of about 12hrs/week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Our estimate based on previous years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Class time: 3hrs/week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Labs: Avg 6hrs/week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wide variance between checkpoints and between students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read the whole checkpoint BEFORE coding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Average overall ~12hrs/week</a:t>
            </a:r>
            <a:r>
              <a:rPr b="0" lang="en-US" sz="384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 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ectangle 2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Contact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" name="Rectangle 3"/>
          <p:cNvSpPr/>
          <p:nvPr/>
        </p:nvSpPr>
        <p:spPr>
          <a:xfrm>
            <a:off x="731880" y="1920960"/>
            <a:ext cx="1316484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For anything non-private: </a:t>
            </a:r>
            <a:r>
              <a:rPr b="1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Ed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If private: Private Ed posting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If it’s personal (e.g. a medical emergency):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  email Keith </a:t>
            </a:r>
            <a:r>
              <a:rPr b="0" lang="en-US" sz="3200" strike="noStrike" u="sng">
                <a:solidFill>
                  <a:srgbClr val="009999"/>
                </a:solidFill>
                <a:effectLst/>
                <a:uFillTx/>
                <a:latin typeface="Arial"/>
                <a:ea typeface="Heiti SC Light"/>
                <a:hlinkClick r:id="rId1"/>
              </a:rPr>
              <a:t>keithw@cs.stanford.edu</a:t>
            </a: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(If it’s a mega-emergency, Keith’s cell phone number is on his Web page.)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1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The Honor Code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Content Placeholder 2"/>
          <p:cNvSpPr/>
          <p:nvPr/>
        </p:nvSpPr>
        <p:spPr>
          <a:xfrm>
            <a:off x="1447920" y="1923120"/>
            <a:ext cx="11961720" cy="49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We take it seriously and we expect you to take it seriously too.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Last year was a bad year with several CS144 students cheating. None of them exactly set out to cheat: They had other priorities. They had a sick parternet. They asked friends for “help” and got tempted by their screens. Or they copied an assignment off the web, then tried to modify it.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We use tools to compare solutions against past ones.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Please, let’s have a zero-violation year. The Honor Code is an amazing commitment by the students to govern and deter cheating themselves because you </a:t>
            </a:r>
            <a:r>
              <a:rPr b="1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don’t</a:t>
            </a:r>
            <a:r>
              <a:rPr b="0" lang="en-US" sz="32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want the faculty to police you. Please show that student self-government and mutual deterrence works so we can keep faculty out of it.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4" dur="indefinite" restart="never" nodeType="tmRoot">
          <p:childTnLst>
            <p:seq>
              <p:cTn id="145" dur="indefinite" nodeType="mainSeq">
                <p:childTnLst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le 1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The Honor Code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Content Placeholder 2"/>
          <p:cNvSpPr/>
          <p:nvPr/>
        </p:nvSpPr>
        <p:spPr>
          <a:xfrm>
            <a:off x="731880" y="1920960"/>
            <a:ext cx="1316484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trike="noStrike" u="sng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Permitted Collaboration</a:t>
            </a: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: The following items are encouraged and allowed at all times for all students in this class: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Discussion of material covered during lecture, problem sessions, or in handouts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Discussion of the requirements of an assignment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Discussion of the use of tools or development environments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Discussion of general approaches to solving problems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Helping others at the lab session (</a:t>
            </a:r>
            <a:r>
              <a:rPr b="1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without</a:t>
            </a: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looking at code!)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Discussion of general techniques of coding or debugging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Slide Number Placeholder 3"/>
          <p:cNvSpPr/>
          <p:nvPr/>
        </p:nvSpPr>
        <p:spPr>
          <a:xfrm>
            <a:off x="13898520" y="7756560"/>
            <a:ext cx="5443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A48E016-A0F7-499B-9D31-E0E592B754F8}" type="slidenum">
              <a:rPr b="0" lang="en-US" sz="1679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itle 1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The Honor Code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" name="Content Placeholder 2"/>
          <p:cNvSpPr/>
          <p:nvPr/>
        </p:nvSpPr>
        <p:spPr>
          <a:xfrm>
            <a:off x="731880" y="1920960"/>
            <a:ext cx="1316484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trike="noStrike" u="sng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Unpermitted Collaboration</a:t>
            </a: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: All submissions must represent </a:t>
            </a:r>
            <a:r>
              <a:rPr b="1" lang="en-US" sz="384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original, independent work</a:t>
            </a:r>
            <a:r>
              <a:rPr b="0" lang="en-US" sz="384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. Some examples of activities that do not represent original work include: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Copying solutions from others or knowingly allowing others to copy your solution.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Use of solutions posted to websites.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Looking at another student’s code (unless handwritten, not CS144-specific, </a:t>
            </a:r>
            <a:r>
              <a:rPr b="1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and</a:t>
            </a: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credited).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Placing your source code in a public repository where others can copy it.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Debugging code for someone else.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Collaborating on or discussing the online graded quizzes before you have completed them.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Using output from a code-synthesis tool (e.g. an LLM) trained on past students’ solutions.</a:t>
            </a:r>
            <a:br>
              <a:rPr sz="1800"/>
            </a:br>
            <a:br>
              <a:rPr sz="1800"/>
            </a:br>
            <a:r>
              <a:rPr b="0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24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Honor code exercise: can you stump the teaching staff?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Slide Number Placeholder 3"/>
          <p:cNvSpPr/>
          <p:nvPr/>
        </p:nvSpPr>
        <p:spPr>
          <a:xfrm>
            <a:off x="13898520" y="7756560"/>
            <a:ext cx="5443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8DA4D21-1D14-422E-A749-0D58033372D4}" type="slidenum">
              <a:rPr b="0" lang="en-US" sz="1679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itle 1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What to do next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Content Placeholder 2"/>
          <p:cNvSpPr/>
          <p:nvPr/>
        </p:nvSpPr>
        <p:spPr>
          <a:xfrm>
            <a:off x="731880" y="1920960"/>
            <a:ext cx="13896720" cy="63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Look around and get familiar with </a:t>
            </a:r>
            <a:r>
              <a:rPr b="0" lang="en-US" sz="3200" strike="noStrike" u="sng">
                <a:solidFill>
                  <a:srgbClr val="009999"/>
                </a:solidFill>
                <a:effectLst/>
                <a:uFillTx/>
                <a:latin typeface="Arial"/>
                <a:ea typeface="Heiti SC Light"/>
                <a:hlinkClick r:id="rId1"/>
              </a:rPr>
              <a:t>https://cs144.stanford.edu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Start setting up your VM for Checkpoint 0! It is due this Sunday.</a:t>
            </a:r>
            <a:endParaRPr b="0" lang="en-US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br>
              <a:rPr sz="3800"/>
            </a:br>
            <a:endParaRPr b="0" lang="en-US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trike="noStrike" u="none">
                <a:solidFill>
                  <a:srgbClr val="333399"/>
                </a:solidFill>
                <a:effectLst/>
                <a:uFillTx/>
                <a:latin typeface="Arial"/>
                <a:ea typeface="Heiti SC Light"/>
              </a:rPr>
              <a:t>See you Wednesday!</a:t>
            </a:r>
            <a:endParaRPr b="0" lang="en-US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34960">
              <a:lnSpc>
                <a:spcPct val="100000"/>
              </a:lnSpc>
              <a:spcBef>
                <a:spcPts val="726"/>
              </a:spcBef>
              <a:tabLst>
                <a:tab algn="l" pos="0"/>
              </a:tabLst>
            </a:pPr>
            <a:endParaRPr b="0" lang="en-US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3496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" name="Slide Number Placeholder 3"/>
          <p:cNvSpPr/>
          <p:nvPr/>
        </p:nvSpPr>
        <p:spPr>
          <a:xfrm>
            <a:off x="13898520" y="7756560"/>
            <a:ext cx="5443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B48488-A6CB-47D2-B354-AA979CA6A277}" type="slidenum">
              <a:rPr b="0" lang="en-US" sz="1679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&lt;number&gt;</a:t>
            </a:fld>
            <a:endParaRPr b="0" lang="en-US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TCP/IP Header Formats in Lego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0" name="Picture 5" descr=""/>
          <p:cNvPicPr/>
          <p:nvPr/>
        </p:nvPicPr>
        <p:blipFill>
          <a:blip r:embed="rId1"/>
          <a:stretch/>
        </p:blipFill>
        <p:spPr>
          <a:xfrm>
            <a:off x="2835360" y="1828800"/>
            <a:ext cx="9142200" cy="5835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38120" y="2184480"/>
            <a:ext cx="4949280" cy="33764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7" name="Group 1121"/>
          <p:cNvGrpSpPr/>
          <p:nvPr/>
        </p:nvGrpSpPr>
        <p:grpSpPr>
          <a:xfrm>
            <a:off x="4955040" y="2077920"/>
            <a:ext cx="2356920" cy="968760"/>
            <a:chOff x="4955040" y="2077920"/>
            <a:chExt cx="2356920" cy="968760"/>
          </a:xfrm>
        </p:grpSpPr>
        <p:sp>
          <p:nvSpPr>
            <p:cNvPr id="88" name="TextBox 1"/>
            <p:cNvSpPr/>
            <p:nvPr/>
          </p:nvSpPr>
          <p:spPr>
            <a:xfrm>
              <a:off x="4955040" y="2077920"/>
              <a:ext cx="1512720" cy="610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“</a:t>
              </a:r>
              <a:r>
                <a:rPr b="0" lang="en-US" sz="3420" strike="noStrike" u="none">
                  <a:solidFill>
                    <a:srgbClr val="ff0000"/>
                  </a:solidFill>
                  <a:effectLst/>
                  <a:uFillTx/>
                  <a:latin typeface="Arial"/>
                  <a:ea typeface="Heiti SC Light"/>
                </a:rPr>
                <a:t>router</a:t>
              </a:r>
              <a:r>
                <a:rPr b="0" lang="en-US" sz="342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”</a:t>
              </a:r>
              <a:endPara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" name="Straight Arrow Connector 6"/>
            <p:cNvSpPr/>
            <p:nvPr/>
          </p:nvSpPr>
          <p:spPr>
            <a:xfrm>
              <a:off x="5996880" y="2693160"/>
              <a:ext cx="1315080" cy="353520"/>
            </a:xfrm>
            <a:custGeom>
              <a:avLst/>
              <a:gdLst>
                <a:gd name="textAreaLeft" fmla="*/ 0 w 1315080"/>
                <a:gd name="textAreaRight" fmla="*/ 1316520 w 1315080"/>
                <a:gd name="textAreaTop" fmla="*/ 0 h 353520"/>
                <a:gd name="textAreaBottom" fmla="*/ 354960 h 353520"/>
              </a:gdLst>
              <a:ahLst/>
              <a:cxn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grpSp>
        <p:nvGrpSpPr>
          <p:cNvPr id="90" name="Group 1120"/>
          <p:cNvGrpSpPr/>
          <p:nvPr/>
        </p:nvGrpSpPr>
        <p:grpSpPr>
          <a:xfrm>
            <a:off x="2662920" y="3051720"/>
            <a:ext cx="2545200" cy="1118160"/>
            <a:chOff x="2662920" y="3051720"/>
            <a:chExt cx="2545200" cy="1118160"/>
          </a:xfrm>
        </p:grpSpPr>
        <p:sp>
          <p:nvSpPr>
            <p:cNvPr id="91" name="TextBox 2"/>
            <p:cNvSpPr/>
            <p:nvPr/>
          </p:nvSpPr>
          <p:spPr>
            <a:xfrm>
              <a:off x="2662920" y="3051720"/>
              <a:ext cx="2001960" cy="610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“</a:t>
              </a:r>
              <a:r>
                <a:rPr b="0" lang="en-US" sz="3060" strike="noStrike" u="none">
                  <a:solidFill>
                    <a:srgbClr val="ff0000"/>
                  </a:solidFill>
                  <a:effectLst/>
                  <a:uFillTx/>
                  <a:latin typeface="Arial"/>
                  <a:ea typeface="Heiti SC Light"/>
                </a:rPr>
                <a:t>e</a:t>
              </a:r>
              <a:r>
                <a:rPr b="0" lang="en-US" sz="3420" strike="noStrike" u="none">
                  <a:solidFill>
                    <a:srgbClr val="ff0000"/>
                  </a:solidFill>
                  <a:effectLst/>
                  <a:uFillTx/>
                  <a:latin typeface="Arial"/>
                  <a:ea typeface="Heiti SC Light"/>
                </a:rPr>
                <a:t>nd host</a:t>
              </a:r>
              <a:r>
                <a:rPr b="0" lang="en-US" sz="342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”</a:t>
              </a:r>
              <a:endPara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" name="Straight Arrow Connector 217"/>
            <p:cNvSpPr/>
            <p:nvPr/>
          </p:nvSpPr>
          <p:spPr>
            <a:xfrm>
              <a:off x="3664800" y="3666960"/>
              <a:ext cx="1543320" cy="502920"/>
            </a:xfrm>
            <a:custGeom>
              <a:avLst/>
              <a:gdLst>
                <a:gd name="textAreaLeft" fmla="*/ 0 w 1543320"/>
                <a:gd name="textAreaRight" fmla="*/ 1544760 w 1543320"/>
                <a:gd name="textAreaTop" fmla="*/ 0 h 502920"/>
                <a:gd name="textAreaBottom" fmla="*/ 504360 h 502920"/>
              </a:gdLst>
              <a:ahLst/>
              <a:cxn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grpSp>
        <p:nvGrpSpPr>
          <p:cNvPr id="93" name="Group 1122"/>
          <p:cNvGrpSpPr/>
          <p:nvPr/>
        </p:nvGrpSpPr>
        <p:grpSpPr>
          <a:xfrm>
            <a:off x="5823000" y="4743360"/>
            <a:ext cx="1254960" cy="1262520"/>
            <a:chOff x="5823000" y="4743360"/>
            <a:chExt cx="1254960" cy="1262520"/>
          </a:xfrm>
        </p:grpSpPr>
        <p:sp>
          <p:nvSpPr>
            <p:cNvPr id="94" name="TextBox 216"/>
            <p:cNvSpPr/>
            <p:nvPr/>
          </p:nvSpPr>
          <p:spPr>
            <a:xfrm>
              <a:off x="5823000" y="5395680"/>
              <a:ext cx="945720" cy="610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“</a:t>
              </a:r>
              <a:r>
                <a:rPr b="0" lang="en-US" sz="3060" strike="noStrike" u="none">
                  <a:solidFill>
                    <a:srgbClr val="ff0000"/>
                  </a:solidFill>
                  <a:effectLst/>
                  <a:uFillTx/>
                  <a:latin typeface="Arial"/>
                  <a:ea typeface="Heiti SC Light"/>
                </a:rPr>
                <a:t>link</a:t>
              </a:r>
              <a:r>
                <a:rPr b="0" lang="en-US" sz="342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”</a:t>
              </a:r>
              <a:endPara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" name="Straight Arrow Connector 218"/>
            <p:cNvSpPr/>
            <p:nvPr/>
          </p:nvSpPr>
          <p:spPr>
            <a:xfrm flipV="1">
              <a:off x="6297120" y="4743360"/>
              <a:ext cx="780840" cy="645840"/>
            </a:xfrm>
            <a:custGeom>
              <a:avLst/>
              <a:gdLst>
                <a:gd name="textAreaLeft" fmla="*/ 0 w 780840"/>
                <a:gd name="textAreaRight" fmla="*/ 782280 w 780840"/>
                <a:gd name="textAreaTop" fmla="*/ -720 h 645840"/>
                <a:gd name="textAreaBottom" fmla="*/ 646560 h 645840"/>
              </a:gdLst>
              <a:ahLst/>
              <a:cxn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sp>
        <p:nvSpPr>
          <p:cNvPr id="96" name="Title 15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The Internet in 1969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7" name="Group 1127"/>
          <p:cNvGrpSpPr/>
          <p:nvPr/>
        </p:nvGrpSpPr>
        <p:grpSpPr>
          <a:xfrm>
            <a:off x="704880" y="4281480"/>
            <a:ext cx="2580120" cy="3616560"/>
            <a:chOff x="704880" y="4281480"/>
            <a:chExt cx="2580120" cy="3616560"/>
          </a:xfrm>
        </p:grpSpPr>
        <p:pic>
          <p:nvPicPr>
            <p:cNvPr id="98" name="Picture 1123" descr=""/>
            <p:cNvPicPr/>
            <p:nvPr/>
          </p:nvPicPr>
          <p:blipFill>
            <a:blip r:embed="rId3"/>
            <a:stretch/>
          </p:blipFill>
          <p:spPr>
            <a:xfrm>
              <a:off x="704880" y="4820760"/>
              <a:ext cx="2580120" cy="30772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9" name="TextBox 1125"/>
            <p:cNvSpPr/>
            <p:nvPr/>
          </p:nvSpPr>
          <p:spPr>
            <a:xfrm>
              <a:off x="753840" y="4281480"/>
              <a:ext cx="248184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Also in 1969</a:t>
              </a:r>
              <a:endPara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100" name="Picture 3" descr=""/>
          <p:cNvPicPr/>
          <p:nvPr/>
        </p:nvPicPr>
        <p:blipFill>
          <a:blip r:embed="rId4"/>
          <a:stretch/>
        </p:blipFill>
        <p:spPr>
          <a:xfrm>
            <a:off x="9754560" y="2970000"/>
            <a:ext cx="4524480" cy="4928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283720" y="2184480"/>
            <a:ext cx="4949280" cy="337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Box 1"/>
          <p:cNvSpPr/>
          <p:nvPr/>
        </p:nvSpPr>
        <p:spPr>
          <a:xfrm>
            <a:off x="5300640" y="2077920"/>
            <a:ext cx="1512720" cy="610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“</a:t>
            </a:r>
            <a:r>
              <a:rPr b="0" lang="en-US" sz="342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router</a:t>
            </a: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Box 2"/>
          <p:cNvSpPr/>
          <p:nvPr/>
        </p:nvSpPr>
        <p:spPr>
          <a:xfrm>
            <a:off x="3008520" y="3051720"/>
            <a:ext cx="2001960" cy="610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“</a:t>
            </a:r>
            <a:r>
              <a:rPr b="0" lang="en-US" sz="306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e</a:t>
            </a:r>
            <a:r>
              <a:rPr b="0" lang="en-US" sz="342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nd host</a:t>
            </a: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Box 216"/>
          <p:cNvSpPr/>
          <p:nvPr/>
        </p:nvSpPr>
        <p:spPr>
          <a:xfrm>
            <a:off x="6168960" y="5395680"/>
            <a:ext cx="945720" cy="610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“</a:t>
            </a:r>
            <a:r>
              <a:rPr b="0" lang="en-US" sz="306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link</a:t>
            </a: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Straight Arrow Connector 6"/>
          <p:cNvSpPr/>
          <p:nvPr/>
        </p:nvSpPr>
        <p:spPr>
          <a:xfrm>
            <a:off x="6342480" y="2693160"/>
            <a:ext cx="1315080" cy="353520"/>
          </a:xfrm>
          <a:custGeom>
            <a:avLst/>
            <a:gdLst>
              <a:gd name="textAreaLeft" fmla="*/ 0 w 1315080"/>
              <a:gd name="textAreaRight" fmla="*/ 1316520 w 1315080"/>
              <a:gd name="textAreaTop" fmla="*/ 0 h 353520"/>
              <a:gd name="textAreaBottom" fmla="*/ 354960 h 353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6" name="Straight Arrow Connector 217"/>
          <p:cNvSpPr/>
          <p:nvPr/>
        </p:nvSpPr>
        <p:spPr>
          <a:xfrm>
            <a:off x="4010400" y="3666960"/>
            <a:ext cx="1543320" cy="502920"/>
          </a:xfrm>
          <a:custGeom>
            <a:avLst/>
            <a:gdLst>
              <a:gd name="textAreaLeft" fmla="*/ 0 w 1543320"/>
              <a:gd name="textAreaRight" fmla="*/ 1544760 w 1543320"/>
              <a:gd name="textAreaTop" fmla="*/ 0 h 502920"/>
              <a:gd name="textAreaBottom" fmla="*/ 504360 h 5029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7" name="Straight Arrow Connector 218"/>
          <p:cNvSpPr/>
          <p:nvPr/>
        </p:nvSpPr>
        <p:spPr>
          <a:xfrm flipV="1">
            <a:off x="6642720" y="4743360"/>
            <a:ext cx="780840" cy="645840"/>
          </a:xfrm>
          <a:custGeom>
            <a:avLst/>
            <a:gdLst>
              <a:gd name="textAreaLeft" fmla="*/ 0 w 780840"/>
              <a:gd name="textAreaRight" fmla="*/ 782280 w 780840"/>
              <a:gd name="textAreaTop" fmla="*/ -720 h 645840"/>
              <a:gd name="textAreaBottom" fmla="*/ 646560 h 645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8" name="TextBox 14"/>
          <p:cNvSpPr/>
          <p:nvPr/>
        </p:nvSpPr>
        <p:spPr>
          <a:xfrm>
            <a:off x="1209960" y="6230520"/>
            <a:ext cx="12855240" cy="14886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Sending files between scientists: “</a:t>
            </a:r>
            <a:r>
              <a:rPr b="0" i="1" lang="en-US" sz="306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Here is a big file of astronomy data!</a:t>
            </a: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Email: “</a:t>
            </a:r>
            <a:r>
              <a:rPr b="0" i="1" lang="en-US" sz="306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Where shall we have lunch today?</a:t>
            </a: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Remote login to another computer.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itle 15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What did they use it for?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01760" y="217080"/>
            <a:ext cx="3218400" cy="2195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Picture 3" descr=""/>
          <p:cNvPicPr/>
          <p:nvPr/>
        </p:nvPicPr>
        <p:blipFill>
          <a:blip r:embed="rId3"/>
          <a:stretch/>
        </p:blipFill>
        <p:spPr>
          <a:xfrm>
            <a:off x="4312800" y="2616840"/>
            <a:ext cx="7313400" cy="5484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Freeform 4"/>
          <p:cNvSpPr/>
          <p:nvPr/>
        </p:nvSpPr>
        <p:spPr>
          <a:xfrm>
            <a:off x="4465440" y="3354840"/>
            <a:ext cx="2680560" cy="2358360"/>
          </a:xfrm>
          <a:custGeom>
            <a:avLst/>
            <a:gdLst>
              <a:gd name="textAreaLeft" fmla="*/ 0 w 2680560"/>
              <a:gd name="textAreaRight" fmla="*/ 2682000 w 2680560"/>
              <a:gd name="textAreaTop" fmla="*/ 0 h 2358360"/>
              <a:gd name="textAreaBottom" fmla="*/ 2359800 h 2358360"/>
            </a:gdLst>
            <a:ahLst/>
            <a:cxnLst/>
            <a:rect l="textAreaLeft" t="textAreaTop" r="textAreaRight" b="textAreaBottom"/>
            <a:pathLst>
              <a:path w="2980267" h="2777067">
                <a:moveTo>
                  <a:pt x="0" y="101600"/>
                </a:moveTo>
                <a:lnTo>
                  <a:pt x="2946400" y="0"/>
                </a:lnTo>
                <a:lnTo>
                  <a:pt x="2980267" y="2743200"/>
                </a:lnTo>
                <a:lnTo>
                  <a:pt x="16934" y="2777067"/>
                </a:lnTo>
                <a:lnTo>
                  <a:pt x="0" y="101600"/>
                </a:lnTo>
                <a:close/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13" name="Group 19"/>
          <p:cNvGrpSpPr/>
          <p:nvPr/>
        </p:nvGrpSpPr>
        <p:grpSpPr>
          <a:xfrm>
            <a:off x="29520" y="3048840"/>
            <a:ext cx="4617000" cy="2405160"/>
            <a:chOff x="29520" y="3048840"/>
            <a:chExt cx="4617000" cy="2405160"/>
          </a:xfrm>
        </p:grpSpPr>
        <p:sp>
          <p:nvSpPr>
            <p:cNvPr id="114" name="TextBox 5"/>
            <p:cNvSpPr/>
            <p:nvPr/>
          </p:nvSpPr>
          <p:spPr>
            <a:xfrm>
              <a:off x="29520" y="3048840"/>
              <a:ext cx="426780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First email typed here</a:t>
              </a:r>
              <a:endPara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" name="Straight Arrow Connector 7"/>
            <p:cNvSpPr/>
            <p:nvPr/>
          </p:nvSpPr>
          <p:spPr>
            <a:xfrm>
              <a:off x="2164680" y="3664080"/>
              <a:ext cx="2481840" cy="1789920"/>
            </a:xfrm>
            <a:custGeom>
              <a:avLst/>
              <a:gdLst>
                <a:gd name="textAreaLeft" fmla="*/ 0 w 2481840"/>
                <a:gd name="textAreaRight" fmla="*/ 2483280 w 2481840"/>
                <a:gd name="textAreaTop" fmla="*/ 0 h 1789920"/>
                <a:gd name="textAreaBottom" fmla="*/ 1791360 h 1789920"/>
              </a:gdLst>
              <a:ahLst/>
              <a:cxn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sp>
        <p:nvSpPr>
          <p:cNvPr id="116" name="Freeform 9"/>
          <p:cNvSpPr/>
          <p:nvPr/>
        </p:nvSpPr>
        <p:spPr>
          <a:xfrm>
            <a:off x="8503920" y="2623320"/>
            <a:ext cx="2787120" cy="4509360"/>
          </a:xfrm>
          <a:custGeom>
            <a:avLst/>
            <a:gdLst>
              <a:gd name="textAreaLeft" fmla="*/ 0 w 2787120"/>
              <a:gd name="textAreaRight" fmla="*/ 2788560 w 2787120"/>
              <a:gd name="textAreaTop" fmla="*/ 0 h 4509360"/>
              <a:gd name="textAreaBottom" fmla="*/ 4510800 h 4509360"/>
            </a:gdLst>
            <a:ahLst/>
            <a:cxnLst/>
            <a:rect l="textAreaLeft" t="textAreaTop" r="textAreaRight" b="textAreaBottom"/>
            <a:pathLst>
              <a:path w="3098800" h="5012267">
                <a:moveTo>
                  <a:pt x="16933" y="237067"/>
                </a:moveTo>
                <a:cubicBezTo>
                  <a:pt x="11289" y="1625600"/>
                  <a:pt x="5644" y="3014134"/>
                  <a:pt x="0" y="4402667"/>
                </a:cubicBezTo>
                <a:lnTo>
                  <a:pt x="3098800" y="5012267"/>
                </a:lnTo>
                <a:cubicBezTo>
                  <a:pt x="3093156" y="3341511"/>
                  <a:pt x="3087511" y="1670756"/>
                  <a:pt x="3081867" y="0"/>
                </a:cubicBezTo>
                <a:lnTo>
                  <a:pt x="50800" y="0"/>
                </a:lnTo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7" name="TextBox 11"/>
          <p:cNvSpPr/>
          <p:nvPr/>
        </p:nvSpPr>
        <p:spPr>
          <a:xfrm>
            <a:off x="362160" y="4764240"/>
            <a:ext cx="3338280" cy="610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“</a:t>
            </a:r>
            <a:r>
              <a:rPr b="0" lang="en-US" sz="342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QWERTYUIOP</a:t>
            </a: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Freeform 13"/>
          <p:cNvSpPr/>
          <p:nvPr/>
        </p:nvSpPr>
        <p:spPr>
          <a:xfrm>
            <a:off x="5510880" y="807840"/>
            <a:ext cx="3679200" cy="2573640"/>
          </a:xfrm>
          <a:custGeom>
            <a:avLst/>
            <a:gdLst>
              <a:gd name="textAreaLeft" fmla="*/ 0 w 3679200"/>
              <a:gd name="textAreaRight" fmla="*/ 3680640 w 3679200"/>
              <a:gd name="textAreaTop" fmla="*/ 0 h 2573640"/>
              <a:gd name="textAreaBottom" fmla="*/ 2575080 h 2573640"/>
            </a:gdLst>
            <a:ahLst/>
            <a:cxnLst/>
            <a:rect l="textAreaLeft" t="textAreaTop" r="textAreaRight" b="textAreaBottom"/>
            <a:pathLst>
              <a:path w="4089837" h="2861733">
                <a:moveTo>
                  <a:pt x="57617" y="2861733"/>
                </a:moveTo>
                <a:cubicBezTo>
                  <a:pt x="29481" y="2270903"/>
                  <a:pt x="36700" y="2597748"/>
                  <a:pt x="57617" y="1761066"/>
                </a:cubicBezTo>
                <a:cubicBezTo>
                  <a:pt x="69964" y="1267204"/>
                  <a:pt x="-117851" y="1204018"/>
                  <a:pt x="125350" y="1134533"/>
                </a:cubicBezTo>
                <a:cubicBezTo>
                  <a:pt x="147727" y="1128140"/>
                  <a:pt x="170505" y="1123244"/>
                  <a:pt x="193083" y="1117600"/>
                </a:cubicBezTo>
                <a:cubicBezTo>
                  <a:pt x="210016" y="1106311"/>
                  <a:pt x="225177" y="1091750"/>
                  <a:pt x="243883" y="1083733"/>
                </a:cubicBezTo>
                <a:cubicBezTo>
                  <a:pt x="265274" y="1074565"/>
                  <a:pt x="291410" y="1078346"/>
                  <a:pt x="311617" y="1066800"/>
                </a:cubicBezTo>
                <a:cubicBezTo>
                  <a:pt x="332409" y="1054919"/>
                  <a:pt x="341483" y="1027630"/>
                  <a:pt x="362417" y="1016000"/>
                </a:cubicBezTo>
                <a:cubicBezTo>
                  <a:pt x="393623" y="998663"/>
                  <a:pt x="430150" y="993422"/>
                  <a:pt x="464017" y="982133"/>
                </a:cubicBezTo>
                <a:cubicBezTo>
                  <a:pt x="517317" y="964366"/>
                  <a:pt x="523028" y="961021"/>
                  <a:pt x="582550" y="948266"/>
                </a:cubicBezTo>
                <a:cubicBezTo>
                  <a:pt x="638834" y="936205"/>
                  <a:pt x="694607" y="920128"/>
                  <a:pt x="751883" y="914400"/>
                </a:cubicBezTo>
                <a:cubicBezTo>
                  <a:pt x="864772" y="903111"/>
                  <a:pt x="978642" y="899184"/>
                  <a:pt x="1090550" y="880533"/>
                </a:cubicBezTo>
                <a:cubicBezTo>
                  <a:pt x="1164092" y="868276"/>
                  <a:pt x="1205801" y="862447"/>
                  <a:pt x="1276817" y="846666"/>
                </a:cubicBezTo>
                <a:cubicBezTo>
                  <a:pt x="1299535" y="841617"/>
                  <a:pt x="1321972" y="835377"/>
                  <a:pt x="1344550" y="829733"/>
                </a:cubicBezTo>
                <a:cubicBezTo>
                  <a:pt x="1367128" y="818444"/>
                  <a:pt x="1393117" y="812294"/>
                  <a:pt x="1412283" y="795866"/>
                </a:cubicBezTo>
                <a:cubicBezTo>
                  <a:pt x="1433711" y="777499"/>
                  <a:pt x="1443127" y="748089"/>
                  <a:pt x="1463083" y="728133"/>
                </a:cubicBezTo>
                <a:cubicBezTo>
                  <a:pt x="1477474" y="713742"/>
                  <a:pt x="1496950" y="705555"/>
                  <a:pt x="1513883" y="694266"/>
                </a:cubicBezTo>
                <a:cubicBezTo>
                  <a:pt x="1599697" y="522640"/>
                  <a:pt x="1488637" y="734661"/>
                  <a:pt x="1598550" y="558800"/>
                </a:cubicBezTo>
                <a:cubicBezTo>
                  <a:pt x="1611929" y="537394"/>
                  <a:pt x="1618415" y="512069"/>
                  <a:pt x="1632417" y="491066"/>
                </a:cubicBezTo>
                <a:cubicBezTo>
                  <a:pt x="1663727" y="444102"/>
                  <a:pt x="1702708" y="402565"/>
                  <a:pt x="1734017" y="355600"/>
                </a:cubicBezTo>
                <a:cubicBezTo>
                  <a:pt x="1766393" y="307034"/>
                  <a:pt x="1770876" y="293115"/>
                  <a:pt x="1818683" y="254000"/>
                </a:cubicBezTo>
                <a:cubicBezTo>
                  <a:pt x="1862369" y="218257"/>
                  <a:pt x="1903665" y="177643"/>
                  <a:pt x="1954150" y="152400"/>
                </a:cubicBezTo>
                <a:cubicBezTo>
                  <a:pt x="2047126" y="105911"/>
                  <a:pt x="2001689" y="133679"/>
                  <a:pt x="2089617" y="67733"/>
                </a:cubicBezTo>
                <a:cubicBezTo>
                  <a:pt x="2095261" y="50800"/>
                  <a:pt x="2093929" y="29554"/>
                  <a:pt x="2106550" y="16933"/>
                </a:cubicBezTo>
                <a:cubicBezTo>
                  <a:pt x="2119171" y="4312"/>
                  <a:pt x="2139501" y="0"/>
                  <a:pt x="2157350" y="0"/>
                </a:cubicBezTo>
                <a:cubicBezTo>
                  <a:pt x="2247837" y="0"/>
                  <a:pt x="2337972" y="11289"/>
                  <a:pt x="2428283" y="16933"/>
                </a:cubicBezTo>
                <a:cubicBezTo>
                  <a:pt x="2439572" y="33866"/>
                  <a:pt x="2453049" y="49530"/>
                  <a:pt x="2462150" y="67733"/>
                </a:cubicBezTo>
                <a:cubicBezTo>
                  <a:pt x="2532257" y="207947"/>
                  <a:pt x="2415892" y="23747"/>
                  <a:pt x="2512950" y="169333"/>
                </a:cubicBezTo>
                <a:cubicBezTo>
                  <a:pt x="2518804" y="204459"/>
                  <a:pt x="2531658" y="298243"/>
                  <a:pt x="2546817" y="338666"/>
                </a:cubicBezTo>
                <a:cubicBezTo>
                  <a:pt x="2555680" y="362302"/>
                  <a:pt x="2569394" y="383822"/>
                  <a:pt x="2580683" y="406400"/>
                </a:cubicBezTo>
                <a:cubicBezTo>
                  <a:pt x="2626530" y="727319"/>
                  <a:pt x="2580683" y="357501"/>
                  <a:pt x="2580683" y="1049866"/>
                </a:cubicBezTo>
                <a:cubicBezTo>
                  <a:pt x="2580683" y="1358589"/>
                  <a:pt x="2422502" y="1575396"/>
                  <a:pt x="2648417" y="1625600"/>
                </a:cubicBezTo>
                <a:cubicBezTo>
                  <a:pt x="2681933" y="1633048"/>
                  <a:pt x="2715779" y="1639965"/>
                  <a:pt x="2750017" y="1642533"/>
                </a:cubicBezTo>
                <a:cubicBezTo>
                  <a:pt x="2941721" y="1656911"/>
                  <a:pt x="3133839" y="1665111"/>
                  <a:pt x="3325750" y="1676400"/>
                </a:cubicBezTo>
                <a:cubicBezTo>
                  <a:pt x="3410868" y="1690586"/>
                  <a:pt x="3496596" y="1703441"/>
                  <a:pt x="3579750" y="1727200"/>
                </a:cubicBezTo>
                <a:cubicBezTo>
                  <a:pt x="3596912" y="1732104"/>
                  <a:pt x="3613617" y="1738489"/>
                  <a:pt x="3630550" y="1744133"/>
                </a:cubicBezTo>
                <a:cubicBezTo>
                  <a:pt x="3647483" y="1755422"/>
                  <a:pt x="3662753" y="1769735"/>
                  <a:pt x="3681350" y="1778000"/>
                </a:cubicBezTo>
                <a:cubicBezTo>
                  <a:pt x="3713972" y="1792498"/>
                  <a:pt x="3782950" y="1811866"/>
                  <a:pt x="3782950" y="1811866"/>
                </a:cubicBezTo>
                <a:cubicBezTo>
                  <a:pt x="3807940" y="1849351"/>
                  <a:pt x="3828503" y="1887390"/>
                  <a:pt x="3867617" y="1913466"/>
                </a:cubicBezTo>
                <a:cubicBezTo>
                  <a:pt x="3882469" y="1923367"/>
                  <a:pt x="3902452" y="1922418"/>
                  <a:pt x="3918417" y="1930400"/>
                </a:cubicBezTo>
                <a:cubicBezTo>
                  <a:pt x="3936620" y="1939501"/>
                  <a:pt x="3951547" y="1954169"/>
                  <a:pt x="3969217" y="1964266"/>
                </a:cubicBezTo>
                <a:cubicBezTo>
                  <a:pt x="3991134" y="1976790"/>
                  <a:pt x="4013748" y="1988189"/>
                  <a:pt x="4036950" y="1998133"/>
                </a:cubicBezTo>
                <a:cubicBezTo>
                  <a:pt x="4053356" y="2005164"/>
                  <a:pt x="4072899" y="2005165"/>
                  <a:pt x="4087750" y="2015066"/>
                </a:cubicBezTo>
                <a:cubicBezTo>
                  <a:pt x="4092447" y="2018197"/>
                  <a:pt x="4087750" y="2026355"/>
                  <a:pt x="4087750" y="2032000"/>
                </a:cubicBezTo>
              </a:path>
            </a:pathLst>
          </a:custGeom>
          <a:noFill/>
          <a:ln w="76200">
            <a:solidFill>
              <a:srgbClr val="ff6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19" name="Group 20"/>
          <p:cNvGrpSpPr/>
          <p:nvPr/>
        </p:nvGrpSpPr>
        <p:grpSpPr>
          <a:xfrm>
            <a:off x="319320" y="6035760"/>
            <a:ext cx="4464360" cy="610560"/>
            <a:chOff x="319320" y="6035760"/>
            <a:chExt cx="4464360" cy="610560"/>
          </a:xfrm>
        </p:grpSpPr>
        <p:sp>
          <p:nvSpPr>
            <p:cNvPr id="120" name="TextBox 14"/>
            <p:cNvSpPr/>
            <p:nvPr/>
          </p:nvSpPr>
          <p:spPr>
            <a:xfrm>
              <a:off x="319320" y="6035760"/>
              <a:ext cx="368892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…and printed here</a:t>
              </a:r>
              <a:endPara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" name="Straight Arrow Connector 15"/>
            <p:cNvSpPr/>
            <p:nvPr/>
          </p:nvSpPr>
          <p:spPr>
            <a:xfrm>
              <a:off x="4026240" y="6341760"/>
              <a:ext cx="757440" cy="360"/>
            </a:xfrm>
            <a:custGeom>
              <a:avLst/>
              <a:gdLst>
                <a:gd name="textAreaLeft" fmla="*/ 0 w 757440"/>
                <a:gd name="textAreaRight" fmla="*/ 758880 w 757440"/>
                <a:gd name="textAreaTop" fmla="*/ 0 h 360"/>
                <a:gd name="textAreaBottom" fmla="*/ 5760 h 360"/>
              </a:gdLst>
              <a:ahLst/>
              <a:cxn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sp>
        <p:nvSpPr>
          <p:cNvPr id="122" name="TextBox 18"/>
          <p:cNvSpPr/>
          <p:nvPr/>
        </p:nvSpPr>
        <p:spPr>
          <a:xfrm>
            <a:off x="111600" y="110520"/>
            <a:ext cx="1462680" cy="829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8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1971</a:t>
            </a:r>
            <a:endParaRPr b="0" lang="en-US" sz="48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6"/>
          <p:cNvGrpSpPr/>
          <p:nvPr/>
        </p:nvGrpSpPr>
        <p:grpSpPr>
          <a:xfrm>
            <a:off x="2304000" y="5264640"/>
            <a:ext cx="3049560" cy="838080"/>
            <a:chOff x="2304000" y="5264640"/>
            <a:chExt cx="3049560" cy="838080"/>
          </a:xfrm>
        </p:grpSpPr>
        <p:sp>
          <p:nvSpPr>
            <p:cNvPr id="124" name="Can 17"/>
            <p:cNvSpPr/>
            <p:nvPr/>
          </p:nvSpPr>
          <p:spPr>
            <a:xfrm>
              <a:off x="3725280" y="5264640"/>
              <a:ext cx="475920" cy="21384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" name="Straight Connector 18"/>
            <p:cNvSpPr/>
            <p:nvPr/>
          </p:nvSpPr>
          <p:spPr>
            <a:xfrm>
              <a:off x="2304000" y="5552640"/>
              <a:ext cx="370080" cy="64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-38520" bIns="-3852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6" name="Straight Connector 19"/>
            <p:cNvSpPr/>
            <p:nvPr/>
          </p:nvSpPr>
          <p:spPr>
            <a:xfrm flipV="1">
              <a:off x="3047760" y="5412600"/>
              <a:ext cx="729360" cy="1159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7" name="Can 20"/>
            <p:cNvSpPr/>
            <p:nvPr/>
          </p:nvSpPr>
          <p:spPr>
            <a:xfrm>
              <a:off x="2674080" y="5451480"/>
              <a:ext cx="475920" cy="21384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8" name="Straight Connector 21"/>
            <p:cNvSpPr/>
            <p:nvPr/>
          </p:nvSpPr>
          <p:spPr>
            <a:xfrm>
              <a:off x="2940120" y="5616000"/>
              <a:ext cx="531720" cy="3805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9" name="Straight Connector 22"/>
            <p:cNvSpPr/>
            <p:nvPr/>
          </p:nvSpPr>
          <p:spPr>
            <a:xfrm>
              <a:off x="4082400" y="5412600"/>
              <a:ext cx="608760" cy="31716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0" name="Can 23"/>
            <p:cNvSpPr/>
            <p:nvPr/>
          </p:nvSpPr>
          <p:spPr>
            <a:xfrm>
              <a:off x="4452120" y="5622120"/>
              <a:ext cx="475920" cy="21384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1" name="Straight Connector 24"/>
            <p:cNvSpPr/>
            <p:nvPr/>
          </p:nvSpPr>
          <p:spPr>
            <a:xfrm flipV="1">
              <a:off x="3777120" y="5782320"/>
              <a:ext cx="778320" cy="21420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" name="Can 25"/>
            <p:cNvSpPr/>
            <p:nvPr/>
          </p:nvSpPr>
          <p:spPr>
            <a:xfrm>
              <a:off x="3299400" y="5888880"/>
              <a:ext cx="475920" cy="21384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3" name="Straight Connector 26"/>
            <p:cNvSpPr/>
            <p:nvPr/>
          </p:nvSpPr>
          <p:spPr>
            <a:xfrm flipH="1" flipV="1">
              <a:off x="4929840" y="5729760"/>
              <a:ext cx="423720" cy="288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-42120" bIns="-4212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grpSp>
        <p:nvGrpSpPr>
          <p:cNvPr id="134" name="Group 94"/>
          <p:cNvGrpSpPr/>
          <p:nvPr/>
        </p:nvGrpSpPr>
        <p:grpSpPr>
          <a:xfrm>
            <a:off x="4570560" y="4826880"/>
            <a:ext cx="3891240" cy="2071800"/>
            <a:chOff x="4570560" y="4826880"/>
            <a:chExt cx="3891240" cy="2071800"/>
          </a:xfrm>
        </p:grpSpPr>
        <p:grpSp>
          <p:nvGrpSpPr>
            <p:cNvPr id="135" name="Group 42"/>
            <p:cNvGrpSpPr/>
            <p:nvPr/>
          </p:nvGrpSpPr>
          <p:grpSpPr>
            <a:xfrm>
              <a:off x="5361480" y="5443920"/>
              <a:ext cx="2679480" cy="838080"/>
              <a:chOff x="5361480" y="5443920"/>
              <a:chExt cx="2679480" cy="838080"/>
            </a:xfrm>
          </p:grpSpPr>
          <p:sp>
            <p:nvSpPr>
              <p:cNvPr id="136" name="Can 43"/>
              <p:cNvSpPr/>
              <p:nvPr/>
            </p:nvSpPr>
            <p:spPr>
              <a:xfrm>
                <a:off x="6412680" y="544392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37" name="Straight Connector 45"/>
              <p:cNvSpPr/>
              <p:nvPr/>
            </p:nvSpPr>
            <p:spPr>
              <a:xfrm flipV="1">
                <a:off x="5735160" y="559188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38" name="Can 46"/>
              <p:cNvSpPr/>
              <p:nvPr/>
            </p:nvSpPr>
            <p:spPr>
              <a:xfrm>
                <a:off x="5361480" y="563040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39" name="Straight Connector 47"/>
              <p:cNvSpPr/>
              <p:nvPr/>
            </p:nvSpPr>
            <p:spPr>
              <a:xfrm>
                <a:off x="5627520" y="579528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40" name="Straight Connector 48"/>
              <p:cNvSpPr/>
              <p:nvPr/>
            </p:nvSpPr>
            <p:spPr>
              <a:xfrm>
                <a:off x="6769800" y="559188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41" name="Can 49"/>
              <p:cNvSpPr/>
              <p:nvPr/>
            </p:nvSpPr>
            <p:spPr>
              <a:xfrm>
                <a:off x="7139520" y="580140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42" name="Straight Connector 50"/>
              <p:cNvSpPr/>
              <p:nvPr/>
            </p:nvSpPr>
            <p:spPr>
              <a:xfrm flipV="1">
                <a:off x="6464520" y="5961240"/>
                <a:ext cx="778320" cy="214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43" name="Can 51"/>
              <p:cNvSpPr/>
              <p:nvPr/>
            </p:nvSpPr>
            <p:spPr>
              <a:xfrm>
                <a:off x="5986800" y="606816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44" name="Straight Connector 52"/>
              <p:cNvSpPr/>
              <p:nvPr/>
            </p:nvSpPr>
            <p:spPr>
              <a:xfrm flipH="1" flipV="1">
                <a:off x="7617240" y="5909040"/>
                <a:ext cx="423720" cy="2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480" bIns="-4248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  <p:grpSp>
          <p:nvGrpSpPr>
            <p:cNvPr id="145" name="Group 29"/>
            <p:cNvGrpSpPr/>
            <p:nvPr/>
          </p:nvGrpSpPr>
          <p:grpSpPr>
            <a:xfrm>
              <a:off x="4940640" y="6060960"/>
              <a:ext cx="2679480" cy="837720"/>
              <a:chOff x="4940640" y="6060960"/>
              <a:chExt cx="2679480" cy="837720"/>
            </a:xfrm>
          </p:grpSpPr>
          <p:sp>
            <p:nvSpPr>
              <p:cNvPr id="146" name="Can 30"/>
              <p:cNvSpPr/>
              <p:nvPr/>
            </p:nvSpPr>
            <p:spPr>
              <a:xfrm>
                <a:off x="5991840" y="606096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47" name="Straight Connector 32"/>
              <p:cNvSpPr/>
              <p:nvPr/>
            </p:nvSpPr>
            <p:spPr>
              <a:xfrm flipV="1">
                <a:off x="5314320" y="6208560"/>
                <a:ext cx="729360" cy="1159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48" name="Can 33"/>
              <p:cNvSpPr/>
              <p:nvPr/>
            </p:nvSpPr>
            <p:spPr>
              <a:xfrm>
                <a:off x="4940640" y="624744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49" name="Straight Connector 34"/>
              <p:cNvSpPr/>
              <p:nvPr/>
            </p:nvSpPr>
            <p:spPr>
              <a:xfrm>
                <a:off x="5206680" y="641196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50" name="Straight Connector 35"/>
              <p:cNvSpPr/>
              <p:nvPr/>
            </p:nvSpPr>
            <p:spPr>
              <a:xfrm>
                <a:off x="6348960" y="620856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51" name="Can 36"/>
              <p:cNvSpPr/>
              <p:nvPr/>
            </p:nvSpPr>
            <p:spPr>
              <a:xfrm>
                <a:off x="6718680" y="641808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52" name="Straight Connector 37"/>
              <p:cNvSpPr/>
              <p:nvPr/>
            </p:nvSpPr>
            <p:spPr>
              <a:xfrm flipV="1">
                <a:off x="6043680" y="657828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53" name="Can 38"/>
              <p:cNvSpPr/>
              <p:nvPr/>
            </p:nvSpPr>
            <p:spPr>
              <a:xfrm>
                <a:off x="5565960" y="668484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54" name="Straight Connector 39"/>
              <p:cNvSpPr/>
              <p:nvPr/>
            </p:nvSpPr>
            <p:spPr>
              <a:xfrm flipH="1" flipV="1">
                <a:off x="7196400" y="652572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120" bIns="-4212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  <p:grpSp>
          <p:nvGrpSpPr>
            <p:cNvPr id="155" name="Group 55"/>
            <p:cNvGrpSpPr/>
            <p:nvPr/>
          </p:nvGrpSpPr>
          <p:grpSpPr>
            <a:xfrm>
              <a:off x="4570560" y="4826880"/>
              <a:ext cx="3891240" cy="1532880"/>
              <a:chOff x="4570560" y="4826880"/>
              <a:chExt cx="3891240" cy="1532880"/>
            </a:xfrm>
          </p:grpSpPr>
          <p:sp>
            <p:nvSpPr>
              <p:cNvPr id="156" name="Can 56"/>
              <p:cNvSpPr/>
              <p:nvPr/>
            </p:nvSpPr>
            <p:spPr>
              <a:xfrm>
                <a:off x="6833520" y="482688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57" name="Straight Connector 57"/>
              <p:cNvSpPr/>
              <p:nvPr/>
            </p:nvSpPr>
            <p:spPr>
              <a:xfrm>
                <a:off x="5412240" y="5114880"/>
                <a:ext cx="370080" cy="612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38880" bIns="-3888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58" name="Straight Connector 58"/>
              <p:cNvSpPr/>
              <p:nvPr/>
            </p:nvSpPr>
            <p:spPr>
              <a:xfrm flipV="1">
                <a:off x="6156000" y="497484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59" name="Can 59"/>
              <p:cNvSpPr/>
              <p:nvPr/>
            </p:nvSpPr>
            <p:spPr>
              <a:xfrm>
                <a:off x="5782320" y="501372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60" name="Straight Connector 60"/>
              <p:cNvSpPr/>
              <p:nvPr/>
            </p:nvSpPr>
            <p:spPr>
              <a:xfrm>
                <a:off x="6048360" y="517824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61" name="Straight Connector 61"/>
              <p:cNvSpPr/>
              <p:nvPr/>
            </p:nvSpPr>
            <p:spPr>
              <a:xfrm>
                <a:off x="7190640" y="497484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62" name="Can 62"/>
              <p:cNvSpPr/>
              <p:nvPr/>
            </p:nvSpPr>
            <p:spPr>
              <a:xfrm>
                <a:off x="7560360" y="518436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63" name="Straight Connector 63"/>
              <p:cNvSpPr/>
              <p:nvPr/>
            </p:nvSpPr>
            <p:spPr>
              <a:xfrm flipV="1">
                <a:off x="6885360" y="534132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64" name="Can 64"/>
              <p:cNvSpPr/>
              <p:nvPr/>
            </p:nvSpPr>
            <p:spPr>
              <a:xfrm>
                <a:off x="6407640" y="5447880"/>
                <a:ext cx="475920" cy="21384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65" name="Straight Connector 65"/>
              <p:cNvSpPr/>
              <p:nvPr/>
            </p:nvSpPr>
            <p:spPr>
              <a:xfrm flipH="1" flipV="1">
                <a:off x="8038080" y="529200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120" bIns="-4212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66" name="Straight Connector 219"/>
              <p:cNvSpPr/>
              <p:nvPr/>
            </p:nvSpPr>
            <p:spPr>
              <a:xfrm>
                <a:off x="4570560" y="6353280"/>
                <a:ext cx="370080" cy="648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38520" bIns="-3852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167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377080" y="260640"/>
            <a:ext cx="4949280" cy="337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TextBox 1"/>
          <p:cNvSpPr/>
          <p:nvPr/>
        </p:nvSpPr>
        <p:spPr>
          <a:xfrm>
            <a:off x="2394360" y="153720"/>
            <a:ext cx="1512720" cy="610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“</a:t>
            </a:r>
            <a:r>
              <a:rPr b="0" lang="en-US" sz="342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router</a:t>
            </a: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Box 2"/>
          <p:cNvSpPr/>
          <p:nvPr/>
        </p:nvSpPr>
        <p:spPr>
          <a:xfrm>
            <a:off x="102240" y="1127880"/>
            <a:ext cx="2001960" cy="610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“</a:t>
            </a:r>
            <a:r>
              <a:rPr b="0" lang="en-US" sz="306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e</a:t>
            </a:r>
            <a:r>
              <a:rPr b="0" lang="en-US" sz="342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nd host</a:t>
            </a: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Box 216"/>
          <p:cNvSpPr/>
          <p:nvPr/>
        </p:nvSpPr>
        <p:spPr>
          <a:xfrm>
            <a:off x="3262320" y="3471840"/>
            <a:ext cx="945720" cy="610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“</a:t>
            </a:r>
            <a:r>
              <a:rPr b="0" lang="en-US" sz="306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link</a:t>
            </a: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Straight Arrow Connector 6"/>
          <p:cNvSpPr/>
          <p:nvPr/>
        </p:nvSpPr>
        <p:spPr>
          <a:xfrm>
            <a:off x="3435840" y="769320"/>
            <a:ext cx="1315080" cy="353520"/>
          </a:xfrm>
          <a:custGeom>
            <a:avLst/>
            <a:gdLst>
              <a:gd name="textAreaLeft" fmla="*/ 0 w 1315080"/>
              <a:gd name="textAreaRight" fmla="*/ 1316520 w 1315080"/>
              <a:gd name="textAreaTop" fmla="*/ 0 h 353520"/>
              <a:gd name="textAreaBottom" fmla="*/ 354960 h 353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2" name="Straight Arrow Connector 217"/>
          <p:cNvSpPr/>
          <p:nvPr/>
        </p:nvSpPr>
        <p:spPr>
          <a:xfrm>
            <a:off x="1104120" y="1743120"/>
            <a:ext cx="1543320" cy="502920"/>
          </a:xfrm>
          <a:custGeom>
            <a:avLst/>
            <a:gdLst>
              <a:gd name="textAreaLeft" fmla="*/ 0 w 1543320"/>
              <a:gd name="textAreaRight" fmla="*/ 1544760 w 1543320"/>
              <a:gd name="textAreaTop" fmla="*/ 0 h 502920"/>
              <a:gd name="textAreaBottom" fmla="*/ 504360 h 5029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" name="Straight Arrow Connector 218"/>
          <p:cNvSpPr/>
          <p:nvPr/>
        </p:nvSpPr>
        <p:spPr>
          <a:xfrm flipV="1">
            <a:off x="3736080" y="2818800"/>
            <a:ext cx="780840" cy="645840"/>
          </a:xfrm>
          <a:custGeom>
            <a:avLst/>
            <a:gdLst>
              <a:gd name="textAreaLeft" fmla="*/ 0 w 780840"/>
              <a:gd name="textAreaRight" fmla="*/ 782280 w 780840"/>
              <a:gd name="textAreaTop" fmla="*/ -720 h 645840"/>
              <a:gd name="textAreaBottom" fmla="*/ 646560 h 645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74" name="Group 3"/>
          <p:cNvGrpSpPr/>
          <p:nvPr/>
        </p:nvGrpSpPr>
        <p:grpSpPr>
          <a:xfrm>
            <a:off x="6805080" y="2533320"/>
            <a:ext cx="6051240" cy="5780520"/>
            <a:chOff x="6805080" y="2533320"/>
            <a:chExt cx="6051240" cy="5780520"/>
          </a:xfrm>
        </p:grpSpPr>
        <p:grpSp>
          <p:nvGrpSpPr>
            <p:cNvPr id="175" name="Group 220"/>
            <p:cNvGrpSpPr/>
            <p:nvPr/>
          </p:nvGrpSpPr>
          <p:grpSpPr>
            <a:xfrm>
              <a:off x="8066520" y="4383000"/>
              <a:ext cx="3521160" cy="2071800"/>
              <a:chOff x="8066520" y="4383000"/>
              <a:chExt cx="3521160" cy="2071800"/>
            </a:xfrm>
          </p:grpSpPr>
          <p:grpSp>
            <p:nvGrpSpPr>
              <p:cNvPr id="176" name="Group 221"/>
              <p:cNvGrpSpPr/>
              <p:nvPr/>
            </p:nvGrpSpPr>
            <p:grpSpPr>
              <a:xfrm>
                <a:off x="8487360" y="4999680"/>
                <a:ext cx="2679480" cy="838080"/>
                <a:chOff x="8487360" y="4999680"/>
                <a:chExt cx="2679480" cy="838080"/>
              </a:xfrm>
            </p:grpSpPr>
            <p:sp>
              <p:nvSpPr>
                <p:cNvPr id="177" name="Can 244"/>
                <p:cNvSpPr/>
                <p:nvPr/>
              </p:nvSpPr>
              <p:spPr>
                <a:xfrm>
                  <a:off x="9538560" y="49996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78" name="Straight Connector 245"/>
                <p:cNvSpPr/>
                <p:nvPr/>
              </p:nvSpPr>
              <p:spPr>
                <a:xfrm flipV="1">
                  <a:off x="8861040" y="51476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79" name="Can 246"/>
                <p:cNvSpPr/>
                <p:nvPr/>
              </p:nvSpPr>
              <p:spPr>
                <a:xfrm>
                  <a:off x="8487360" y="51865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80" name="Straight Connector 247"/>
                <p:cNvSpPr/>
                <p:nvPr/>
              </p:nvSpPr>
              <p:spPr>
                <a:xfrm>
                  <a:off x="8753400" y="53510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81" name="Straight Connector 248"/>
                <p:cNvSpPr/>
                <p:nvPr/>
              </p:nvSpPr>
              <p:spPr>
                <a:xfrm>
                  <a:off x="9895680" y="51476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82" name="Can 249"/>
                <p:cNvSpPr/>
                <p:nvPr/>
              </p:nvSpPr>
              <p:spPr>
                <a:xfrm>
                  <a:off x="10265400" y="53571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83" name="Straight Connector 250"/>
                <p:cNvSpPr/>
                <p:nvPr/>
              </p:nvSpPr>
              <p:spPr>
                <a:xfrm flipV="1">
                  <a:off x="9590400" y="55173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84" name="Can 251"/>
                <p:cNvSpPr/>
                <p:nvPr/>
              </p:nvSpPr>
              <p:spPr>
                <a:xfrm>
                  <a:off x="9112680" y="56239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85" name="Straight Connector 252"/>
                <p:cNvSpPr/>
                <p:nvPr/>
              </p:nvSpPr>
              <p:spPr>
                <a:xfrm flipH="1" flipV="1">
                  <a:off x="10743120" y="54648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186" name="Group 222"/>
              <p:cNvGrpSpPr/>
              <p:nvPr/>
            </p:nvGrpSpPr>
            <p:grpSpPr>
              <a:xfrm>
                <a:off x="8066520" y="5616720"/>
                <a:ext cx="2679480" cy="838080"/>
                <a:chOff x="8066520" y="5616720"/>
                <a:chExt cx="2679480" cy="838080"/>
              </a:xfrm>
            </p:grpSpPr>
            <p:sp>
              <p:nvSpPr>
                <p:cNvPr id="187" name="Can 235"/>
                <p:cNvSpPr/>
                <p:nvPr/>
              </p:nvSpPr>
              <p:spPr>
                <a:xfrm>
                  <a:off x="9117720" y="56167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88" name="Straight Connector 236"/>
                <p:cNvSpPr/>
                <p:nvPr/>
              </p:nvSpPr>
              <p:spPr>
                <a:xfrm flipV="1">
                  <a:off x="8440200" y="57646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89" name="Can 237"/>
                <p:cNvSpPr/>
                <p:nvPr/>
              </p:nvSpPr>
              <p:spPr>
                <a:xfrm>
                  <a:off x="8066520" y="58035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90" name="Straight Connector 238"/>
                <p:cNvSpPr/>
                <p:nvPr/>
              </p:nvSpPr>
              <p:spPr>
                <a:xfrm>
                  <a:off x="8332560" y="59680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91" name="Straight Connector 239"/>
                <p:cNvSpPr/>
                <p:nvPr/>
              </p:nvSpPr>
              <p:spPr>
                <a:xfrm>
                  <a:off x="9474840" y="57646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92" name="Can 240"/>
                <p:cNvSpPr/>
                <p:nvPr/>
              </p:nvSpPr>
              <p:spPr>
                <a:xfrm>
                  <a:off x="9844560" y="59742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93" name="Straight Connector 241"/>
                <p:cNvSpPr/>
                <p:nvPr/>
              </p:nvSpPr>
              <p:spPr>
                <a:xfrm flipV="1">
                  <a:off x="9169560" y="613404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94" name="Can 242"/>
                <p:cNvSpPr/>
                <p:nvPr/>
              </p:nvSpPr>
              <p:spPr>
                <a:xfrm>
                  <a:off x="8691840" y="62409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95" name="Straight Connector 243"/>
                <p:cNvSpPr/>
                <p:nvPr/>
              </p:nvSpPr>
              <p:spPr>
                <a:xfrm flipH="1" flipV="1">
                  <a:off x="10322280" y="60818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196" name="Group 223"/>
              <p:cNvGrpSpPr/>
              <p:nvPr/>
            </p:nvGrpSpPr>
            <p:grpSpPr>
              <a:xfrm>
                <a:off x="8537760" y="4383000"/>
                <a:ext cx="3049920" cy="834840"/>
                <a:chOff x="8537760" y="4383000"/>
                <a:chExt cx="3049920" cy="834840"/>
              </a:xfrm>
            </p:grpSpPr>
            <p:sp>
              <p:nvSpPr>
                <p:cNvPr id="197" name="Can 224"/>
                <p:cNvSpPr/>
                <p:nvPr/>
              </p:nvSpPr>
              <p:spPr>
                <a:xfrm>
                  <a:off x="9959400" y="43830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98" name="Straight Connector 225"/>
                <p:cNvSpPr/>
                <p:nvPr/>
              </p:nvSpPr>
              <p:spPr>
                <a:xfrm>
                  <a:off x="8537760" y="467064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199" name="Straight Connector 226"/>
                <p:cNvSpPr/>
                <p:nvPr/>
              </p:nvSpPr>
              <p:spPr>
                <a:xfrm flipV="1">
                  <a:off x="9281880" y="45306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00" name="Can 227"/>
                <p:cNvSpPr/>
                <p:nvPr/>
              </p:nvSpPr>
              <p:spPr>
                <a:xfrm>
                  <a:off x="8908200" y="45694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01" name="Straight Connector 228"/>
                <p:cNvSpPr/>
                <p:nvPr/>
              </p:nvSpPr>
              <p:spPr>
                <a:xfrm>
                  <a:off x="9174240" y="47340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02" name="Straight Connector 229"/>
                <p:cNvSpPr/>
                <p:nvPr/>
              </p:nvSpPr>
              <p:spPr>
                <a:xfrm>
                  <a:off x="10316520" y="45306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03" name="Can 230"/>
                <p:cNvSpPr/>
                <p:nvPr/>
              </p:nvSpPr>
              <p:spPr>
                <a:xfrm>
                  <a:off x="10686240" y="47401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04" name="Straight Connector 231"/>
                <p:cNvSpPr/>
                <p:nvPr/>
              </p:nvSpPr>
              <p:spPr>
                <a:xfrm flipV="1">
                  <a:off x="10011240" y="48970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05" name="Can 232"/>
                <p:cNvSpPr/>
                <p:nvPr/>
              </p:nvSpPr>
              <p:spPr>
                <a:xfrm>
                  <a:off x="9533520" y="50040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06" name="Straight Connector 233"/>
                <p:cNvSpPr/>
                <p:nvPr/>
              </p:nvSpPr>
              <p:spPr>
                <a:xfrm flipH="1" flipV="1">
                  <a:off x="11163960" y="48477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207" name="Group 253"/>
            <p:cNvGrpSpPr/>
            <p:nvPr/>
          </p:nvGrpSpPr>
          <p:grpSpPr>
            <a:xfrm>
              <a:off x="6805080" y="6242040"/>
              <a:ext cx="3521160" cy="2071800"/>
              <a:chOff x="6805080" y="6242040"/>
              <a:chExt cx="3521160" cy="2071800"/>
            </a:xfrm>
          </p:grpSpPr>
          <p:grpSp>
            <p:nvGrpSpPr>
              <p:cNvPr id="208" name="Group 254"/>
              <p:cNvGrpSpPr/>
              <p:nvPr/>
            </p:nvGrpSpPr>
            <p:grpSpPr>
              <a:xfrm>
                <a:off x="7225920" y="6859080"/>
                <a:ext cx="2679480" cy="838080"/>
                <a:chOff x="7225920" y="6859080"/>
                <a:chExt cx="2679480" cy="838080"/>
              </a:xfrm>
            </p:grpSpPr>
            <p:sp>
              <p:nvSpPr>
                <p:cNvPr id="209" name="Can 276"/>
                <p:cNvSpPr/>
                <p:nvPr/>
              </p:nvSpPr>
              <p:spPr>
                <a:xfrm>
                  <a:off x="8277120" y="68590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10" name="Straight Connector 277"/>
                <p:cNvSpPr/>
                <p:nvPr/>
              </p:nvSpPr>
              <p:spPr>
                <a:xfrm flipV="1">
                  <a:off x="7599600" y="70070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11" name="Can 278"/>
                <p:cNvSpPr/>
                <p:nvPr/>
              </p:nvSpPr>
              <p:spPr>
                <a:xfrm>
                  <a:off x="7225920" y="70455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12" name="Straight Connector 279"/>
                <p:cNvSpPr/>
                <p:nvPr/>
              </p:nvSpPr>
              <p:spPr>
                <a:xfrm>
                  <a:off x="7491960" y="72104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13" name="Straight Connector 280"/>
                <p:cNvSpPr/>
                <p:nvPr/>
              </p:nvSpPr>
              <p:spPr>
                <a:xfrm>
                  <a:off x="8634240" y="70070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14" name="Can 281"/>
                <p:cNvSpPr/>
                <p:nvPr/>
              </p:nvSpPr>
              <p:spPr>
                <a:xfrm>
                  <a:off x="9003960" y="72165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15" name="Straight Connector 282"/>
                <p:cNvSpPr/>
                <p:nvPr/>
              </p:nvSpPr>
              <p:spPr>
                <a:xfrm flipV="1">
                  <a:off x="8328960" y="73764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16" name="Can 283"/>
                <p:cNvSpPr/>
                <p:nvPr/>
              </p:nvSpPr>
              <p:spPr>
                <a:xfrm>
                  <a:off x="7851240" y="74833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17" name="Straight Connector 284"/>
                <p:cNvSpPr/>
                <p:nvPr/>
              </p:nvSpPr>
              <p:spPr>
                <a:xfrm flipH="1" flipV="1">
                  <a:off x="9481680" y="732420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18" name="Group 255"/>
              <p:cNvGrpSpPr/>
              <p:nvPr/>
            </p:nvGrpSpPr>
            <p:grpSpPr>
              <a:xfrm>
                <a:off x="6805080" y="7476120"/>
                <a:ext cx="2679480" cy="837720"/>
                <a:chOff x="6805080" y="7476120"/>
                <a:chExt cx="2679480" cy="837720"/>
              </a:xfrm>
            </p:grpSpPr>
            <p:sp>
              <p:nvSpPr>
                <p:cNvPr id="219" name="Can 267"/>
                <p:cNvSpPr/>
                <p:nvPr/>
              </p:nvSpPr>
              <p:spPr>
                <a:xfrm>
                  <a:off x="7856280" y="74761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20" name="Straight Connector 268"/>
                <p:cNvSpPr/>
                <p:nvPr/>
              </p:nvSpPr>
              <p:spPr>
                <a:xfrm flipV="1">
                  <a:off x="7178760" y="76237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21" name="Can 269"/>
                <p:cNvSpPr/>
                <p:nvPr/>
              </p:nvSpPr>
              <p:spPr>
                <a:xfrm>
                  <a:off x="6805080" y="76626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22" name="Straight Connector 270"/>
                <p:cNvSpPr/>
                <p:nvPr/>
              </p:nvSpPr>
              <p:spPr>
                <a:xfrm>
                  <a:off x="7071120" y="78271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23" name="Straight Connector 271"/>
                <p:cNvSpPr/>
                <p:nvPr/>
              </p:nvSpPr>
              <p:spPr>
                <a:xfrm>
                  <a:off x="8213400" y="76237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24" name="Can 272"/>
                <p:cNvSpPr/>
                <p:nvPr/>
              </p:nvSpPr>
              <p:spPr>
                <a:xfrm>
                  <a:off x="8583120" y="78332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25" name="Straight Connector 273"/>
                <p:cNvSpPr/>
                <p:nvPr/>
              </p:nvSpPr>
              <p:spPr>
                <a:xfrm flipV="1">
                  <a:off x="7908120" y="79934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26" name="Can 274"/>
                <p:cNvSpPr/>
                <p:nvPr/>
              </p:nvSpPr>
              <p:spPr>
                <a:xfrm>
                  <a:off x="7430400" y="81000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27" name="Straight Connector 275"/>
                <p:cNvSpPr/>
                <p:nvPr/>
              </p:nvSpPr>
              <p:spPr>
                <a:xfrm flipH="1" flipV="1">
                  <a:off x="9060840" y="79408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28" name="Group 256"/>
              <p:cNvGrpSpPr/>
              <p:nvPr/>
            </p:nvGrpSpPr>
            <p:grpSpPr>
              <a:xfrm>
                <a:off x="7276320" y="6242040"/>
                <a:ext cx="3049920" cy="834840"/>
                <a:chOff x="7276320" y="6242040"/>
                <a:chExt cx="3049920" cy="834840"/>
              </a:xfrm>
            </p:grpSpPr>
            <p:sp>
              <p:nvSpPr>
                <p:cNvPr id="229" name="Can 257"/>
                <p:cNvSpPr/>
                <p:nvPr/>
              </p:nvSpPr>
              <p:spPr>
                <a:xfrm>
                  <a:off x="8697960" y="62420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30" name="Straight Connector 258"/>
                <p:cNvSpPr/>
                <p:nvPr/>
              </p:nvSpPr>
              <p:spPr>
                <a:xfrm>
                  <a:off x="7276320" y="653004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880" bIns="-3888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31" name="Straight Connector 259"/>
                <p:cNvSpPr/>
                <p:nvPr/>
              </p:nvSpPr>
              <p:spPr>
                <a:xfrm flipV="1">
                  <a:off x="8020440" y="6390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32" name="Can 260"/>
                <p:cNvSpPr/>
                <p:nvPr/>
              </p:nvSpPr>
              <p:spPr>
                <a:xfrm>
                  <a:off x="7646760" y="64288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33" name="Straight Connector 261"/>
                <p:cNvSpPr/>
                <p:nvPr/>
              </p:nvSpPr>
              <p:spPr>
                <a:xfrm>
                  <a:off x="7912440" y="65934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34" name="Straight Connector 262"/>
                <p:cNvSpPr/>
                <p:nvPr/>
              </p:nvSpPr>
              <p:spPr>
                <a:xfrm>
                  <a:off x="9055080" y="6390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35" name="Can 263"/>
                <p:cNvSpPr/>
                <p:nvPr/>
              </p:nvSpPr>
              <p:spPr>
                <a:xfrm>
                  <a:off x="9424800" y="65995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36" name="Straight Connector 264"/>
                <p:cNvSpPr/>
                <p:nvPr/>
              </p:nvSpPr>
              <p:spPr>
                <a:xfrm flipV="1">
                  <a:off x="8749800" y="67564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37" name="Can 265"/>
                <p:cNvSpPr/>
                <p:nvPr/>
              </p:nvSpPr>
              <p:spPr>
                <a:xfrm>
                  <a:off x="8272080" y="68630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38" name="Straight Connector 266"/>
                <p:cNvSpPr/>
                <p:nvPr/>
              </p:nvSpPr>
              <p:spPr>
                <a:xfrm flipH="1" flipV="1">
                  <a:off x="9902520" y="6707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239" name="Group 285"/>
            <p:cNvGrpSpPr/>
            <p:nvPr/>
          </p:nvGrpSpPr>
          <p:grpSpPr>
            <a:xfrm>
              <a:off x="9335160" y="2533320"/>
              <a:ext cx="3521160" cy="2072160"/>
              <a:chOff x="9335160" y="2533320"/>
              <a:chExt cx="3521160" cy="2072160"/>
            </a:xfrm>
          </p:grpSpPr>
          <p:grpSp>
            <p:nvGrpSpPr>
              <p:cNvPr id="240" name="Group 286"/>
              <p:cNvGrpSpPr/>
              <p:nvPr/>
            </p:nvGrpSpPr>
            <p:grpSpPr>
              <a:xfrm>
                <a:off x="9756000" y="3150360"/>
                <a:ext cx="2679480" cy="838080"/>
                <a:chOff x="9756000" y="3150360"/>
                <a:chExt cx="2679480" cy="838080"/>
              </a:xfrm>
            </p:grpSpPr>
            <p:sp>
              <p:nvSpPr>
                <p:cNvPr id="241" name="Can 308"/>
                <p:cNvSpPr/>
                <p:nvPr/>
              </p:nvSpPr>
              <p:spPr>
                <a:xfrm>
                  <a:off x="10807200" y="31503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42" name="Straight Connector 309"/>
                <p:cNvSpPr/>
                <p:nvPr/>
              </p:nvSpPr>
              <p:spPr>
                <a:xfrm flipV="1">
                  <a:off x="10129680" y="3298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43" name="Can 310"/>
                <p:cNvSpPr/>
                <p:nvPr/>
              </p:nvSpPr>
              <p:spPr>
                <a:xfrm>
                  <a:off x="9756000" y="33368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44" name="Straight Connector 311"/>
                <p:cNvSpPr/>
                <p:nvPr/>
              </p:nvSpPr>
              <p:spPr>
                <a:xfrm>
                  <a:off x="10022040" y="3501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45" name="Straight Connector 312"/>
                <p:cNvSpPr/>
                <p:nvPr/>
              </p:nvSpPr>
              <p:spPr>
                <a:xfrm>
                  <a:off x="11164320" y="32983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46" name="Can 313"/>
                <p:cNvSpPr/>
                <p:nvPr/>
              </p:nvSpPr>
              <p:spPr>
                <a:xfrm>
                  <a:off x="11534040" y="35078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47" name="Straight Connector 314"/>
                <p:cNvSpPr/>
                <p:nvPr/>
              </p:nvSpPr>
              <p:spPr>
                <a:xfrm flipV="1">
                  <a:off x="10859040" y="366768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48" name="Can 315"/>
                <p:cNvSpPr/>
                <p:nvPr/>
              </p:nvSpPr>
              <p:spPr>
                <a:xfrm>
                  <a:off x="10381320" y="37746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49" name="Straight Connector 316"/>
                <p:cNvSpPr/>
                <p:nvPr/>
              </p:nvSpPr>
              <p:spPr>
                <a:xfrm flipH="1" flipV="1">
                  <a:off x="12011760" y="361548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50" name="Group 287"/>
              <p:cNvGrpSpPr/>
              <p:nvPr/>
            </p:nvGrpSpPr>
            <p:grpSpPr>
              <a:xfrm>
                <a:off x="9335160" y="3767400"/>
                <a:ext cx="2679480" cy="838080"/>
                <a:chOff x="9335160" y="3767400"/>
                <a:chExt cx="2679480" cy="838080"/>
              </a:xfrm>
            </p:grpSpPr>
            <p:sp>
              <p:nvSpPr>
                <p:cNvPr id="251" name="Can 299"/>
                <p:cNvSpPr/>
                <p:nvPr/>
              </p:nvSpPr>
              <p:spPr>
                <a:xfrm>
                  <a:off x="10386360" y="37674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52" name="Straight Connector 300"/>
                <p:cNvSpPr/>
                <p:nvPr/>
              </p:nvSpPr>
              <p:spPr>
                <a:xfrm flipV="1">
                  <a:off x="9708840" y="3915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53" name="Can 301"/>
                <p:cNvSpPr/>
                <p:nvPr/>
              </p:nvSpPr>
              <p:spPr>
                <a:xfrm>
                  <a:off x="9335160" y="39538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54" name="Straight Connector 302"/>
                <p:cNvSpPr/>
                <p:nvPr/>
              </p:nvSpPr>
              <p:spPr>
                <a:xfrm>
                  <a:off x="9601200" y="4118400"/>
                  <a:ext cx="53172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55" name="Straight Connector 303"/>
                <p:cNvSpPr/>
                <p:nvPr/>
              </p:nvSpPr>
              <p:spPr>
                <a:xfrm>
                  <a:off x="10743480" y="3915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56" name="Can 304"/>
                <p:cNvSpPr/>
                <p:nvPr/>
              </p:nvSpPr>
              <p:spPr>
                <a:xfrm>
                  <a:off x="11113200" y="41248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57" name="Straight Connector 305"/>
                <p:cNvSpPr/>
                <p:nvPr/>
              </p:nvSpPr>
              <p:spPr>
                <a:xfrm flipV="1">
                  <a:off x="10438200" y="428472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58" name="Can 306"/>
                <p:cNvSpPr/>
                <p:nvPr/>
              </p:nvSpPr>
              <p:spPr>
                <a:xfrm>
                  <a:off x="9960480" y="43916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59" name="Straight Connector 307"/>
                <p:cNvSpPr/>
                <p:nvPr/>
              </p:nvSpPr>
              <p:spPr>
                <a:xfrm flipH="1" flipV="1">
                  <a:off x="11590920" y="4232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60" name="Group 288"/>
              <p:cNvGrpSpPr/>
              <p:nvPr/>
            </p:nvGrpSpPr>
            <p:grpSpPr>
              <a:xfrm>
                <a:off x="9806400" y="2533320"/>
                <a:ext cx="3049920" cy="834840"/>
                <a:chOff x="9806400" y="2533320"/>
                <a:chExt cx="3049920" cy="834840"/>
              </a:xfrm>
            </p:grpSpPr>
            <p:sp>
              <p:nvSpPr>
                <p:cNvPr id="261" name="Can 289"/>
                <p:cNvSpPr/>
                <p:nvPr/>
              </p:nvSpPr>
              <p:spPr>
                <a:xfrm>
                  <a:off x="11228040" y="25333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62" name="Straight Connector 290"/>
                <p:cNvSpPr/>
                <p:nvPr/>
              </p:nvSpPr>
              <p:spPr>
                <a:xfrm>
                  <a:off x="9806400" y="282132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63" name="Straight Connector 291"/>
                <p:cNvSpPr/>
                <p:nvPr/>
              </p:nvSpPr>
              <p:spPr>
                <a:xfrm flipV="1">
                  <a:off x="10550520" y="26812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64" name="Can 292"/>
                <p:cNvSpPr/>
                <p:nvPr/>
              </p:nvSpPr>
              <p:spPr>
                <a:xfrm>
                  <a:off x="10176840" y="27201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65" name="Straight Connector 293"/>
                <p:cNvSpPr/>
                <p:nvPr/>
              </p:nvSpPr>
              <p:spPr>
                <a:xfrm>
                  <a:off x="10442880" y="2884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66" name="Straight Connector 294"/>
                <p:cNvSpPr/>
                <p:nvPr/>
              </p:nvSpPr>
              <p:spPr>
                <a:xfrm>
                  <a:off x="11585160" y="26812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67" name="Can 295"/>
                <p:cNvSpPr/>
                <p:nvPr/>
              </p:nvSpPr>
              <p:spPr>
                <a:xfrm>
                  <a:off x="11954880" y="28908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68" name="Straight Connector 296"/>
                <p:cNvSpPr/>
                <p:nvPr/>
              </p:nvSpPr>
              <p:spPr>
                <a:xfrm flipV="1">
                  <a:off x="11279880" y="30477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69" name="Can 297"/>
                <p:cNvSpPr/>
                <p:nvPr/>
              </p:nvSpPr>
              <p:spPr>
                <a:xfrm>
                  <a:off x="10802160" y="31543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70" name="Straight Connector 298"/>
                <p:cNvSpPr/>
                <p:nvPr/>
              </p:nvSpPr>
              <p:spPr>
                <a:xfrm flipH="1" flipV="1">
                  <a:off x="12432600" y="29984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</p:grpSp>
      </p:grpSp>
      <p:grpSp>
        <p:nvGrpSpPr>
          <p:cNvPr id="271" name="Group 4"/>
          <p:cNvGrpSpPr/>
          <p:nvPr/>
        </p:nvGrpSpPr>
        <p:grpSpPr>
          <a:xfrm>
            <a:off x="9495000" y="853200"/>
            <a:ext cx="7466040" cy="7797240"/>
            <a:chOff x="9495000" y="853200"/>
            <a:chExt cx="7466040" cy="7797240"/>
          </a:xfrm>
        </p:grpSpPr>
        <p:grpSp>
          <p:nvGrpSpPr>
            <p:cNvPr id="272" name="Group 317"/>
            <p:cNvGrpSpPr/>
            <p:nvPr/>
          </p:nvGrpSpPr>
          <p:grpSpPr>
            <a:xfrm>
              <a:off x="12015000" y="2711520"/>
              <a:ext cx="3521160" cy="2071800"/>
              <a:chOff x="12015000" y="2711520"/>
              <a:chExt cx="3521160" cy="2071800"/>
            </a:xfrm>
          </p:grpSpPr>
          <p:grpSp>
            <p:nvGrpSpPr>
              <p:cNvPr id="273" name="Group 318"/>
              <p:cNvGrpSpPr/>
              <p:nvPr/>
            </p:nvGrpSpPr>
            <p:grpSpPr>
              <a:xfrm>
                <a:off x="12435840" y="3328200"/>
                <a:ext cx="2679480" cy="838080"/>
                <a:chOff x="12435840" y="3328200"/>
                <a:chExt cx="2679480" cy="838080"/>
              </a:xfrm>
            </p:grpSpPr>
            <p:sp>
              <p:nvSpPr>
                <p:cNvPr id="274" name="Can 340"/>
                <p:cNvSpPr/>
                <p:nvPr/>
              </p:nvSpPr>
              <p:spPr>
                <a:xfrm>
                  <a:off x="13486680" y="33282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75" name="Straight Connector 341"/>
                <p:cNvSpPr/>
                <p:nvPr/>
              </p:nvSpPr>
              <p:spPr>
                <a:xfrm flipV="1">
                  <a:off x="12809160" y="3476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76" name="Can 342"/>
                <p:cNvSpPr/>
                <p:nvPr/>
              </p:nvSpPr>
              <p:spPr>
                <a:xfrm>
                  <a:off x="12435840" y="35150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77" name="Straight Connector 343"/>
                <p:cNvSpPr/>
                <p:nvPr/>
              </p:nvSpPr>
              <p:spPr>
                <a:xfrm>
                  <a:off x="12701520" y="3679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78" name="Straight Connector 344"/>
                <p:cNvSpPr/>
                <p:nvPr/>
              </p:nvSpPr>
              <p:spPr>
                <a:xfrm>
                  <a:off x="13844160" y="3476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79" name="Can 345"/>
                <p:cNvSpPr/>
                <p:nvPr/>
              </p:nvSpPr>
              <p:spPr>
                <a:xfrm>
                  <a:off x="14213880" y="36856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80" name="Straight Connector 346"/>
                <p:cNvSpPr/>
                <p:nvPr/>
              </p:nvSpPr>
              <p:spPr>
                <a:xfrm flipV="1">
                  <a:off x="13538520" y="384588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81" name="Can 347"/>
                <p:cNvSpPr/>
                <p:nvPr/>
              </p:nvSpPr>
              <p:spPr>
                <a:xfrm>
                  <a:off x="13060800" y="39524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82" name="Straight Connector 348"/>
                <p:cNvSpPr/>
                <p:nvPr/>
              </p:nvSpPr>
              <p:spPr>
                <a:xfrm flipH="1" flipV="1">
                  <a:off x="14691240" y="3793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83" name="Group 319"/>
              <p:cNvGrpSpPr/>
              <p:nvPr/>
            </p:nvGrpSpPr>
            <p:grpSpPr>
              <a:xfrm>
                <a:off x="12015000" y="3945240"/>
                <a:ext cx="2679480" cy="838080"/>
                <a:chOff x="12015000" y="3945240"/>
                <a:chExt cx="2679480" cy="838080"/>
              </a:xfrm>
            </p:grpSpPr>
            <p:sp>
              <p:nvSpPr>
                <p:cNvPr id="284" name="Can 331"/>
                <p:cNvSpPr/>
                <p:nvPr/>
              </p:nvSpPr>
              <p:spPr>
                <a:xfrm>
                  <a:off x="13065840" y="39452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85" name="Straight Connector 332"/>
                <p:cNvSpPr/>
                <p:nvPr/>
              </p:nvSpPr>
              <p:spPr>
                <a:xfrm flipV="1">
                  <a:off x="12388320" y="4093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86" name="Can 333"/>
                <p:cNvSpPr/>
                <p:nvPr/>
              </p:nvSpPr>
              <p:spPr>
                <a:xfrm>
                  <a:off x="12015000" y="41320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87" name="Straight Connector 334"/>
                <p:cNvSpPr/>
                <p:nvPr/>
              </p:nvSpPr>
              <p:spPr>
                <a:xfrm>
                  <a:off x="12280680" y="42966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88" name="Straight Connector 335"/>
                <p:cNvSpPr/>
                <p:nvPr/>
              </p:nvSpPr>
              <p:spPr>
                <a:xfrm>
                  <a:off x="13423320" y="4093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89" name="Can 336"/>
                <p:cNvSpPr/>
                <p:nvPr/>
              </p:nvSpPr>
              <p:spPr>
                <a:xfrm>
                  <a:off x="13793040" y="43027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90" name="Straight Connector 337"/>
                <p:cNvSpPr/>
                <p:nvPr/>
              </p:nvSpPr>
              <p:spPr>
                <a:xfrm flipV="1">
                  <a:off x="13117680" y="4462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91" name="Can 338"/>
                <p:cNvSpPr/>
                <p:nvPr/>
              </p:nvSpPr>
              <p:spPr>
                <a:xfrm>
                  <a:off x="12639960" y="45694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92" name="Straight Connector 339"/>
                <p:cNvSpPr/>
                <p:nvPr/>
              </p:nvSpPr>
              <p:spPr>
                <a:xfrm flipH="1" flipV="1">
                  <a:off x="14270760" y="4410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93" name="Group 320"/>
              <p:cNvGrpSpPr/>
              <p:nvPr/>
            </p:nvGrpSpPr>
            <p:grpSpPr>
              <a:xfrm>
                <a:off x="12486240" y="2711520"/>
                <a:ext cx="3049920" cy="834840"/>
                <a:chOff x="12486240" y="2711520"/>
                <a:chExt cx="3049920" cy="834840"/>
              </a:xfrm>
            </p:grpSpPr>
            <p:sp>
              <p:nvSpPr>
                <p:cNvPr id="294" name="Can 321"/>
                <p:cNvSpPr/>
                <p:nvPr/>
              </p:nvSpPr>
              <p:spPr>
                <a:xfrm>
                  <a:off x="13907520" y="27115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95" name="Straight Connector 322"/>
                <p:cNvSpPr/>
                <p:nvPr/>
              </p:nvSpPr>
              <p:spPr>
                <a:xfrm>
                  <a:off x="12486240" y="299916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96" name="Straight Connector 323"/>
                <p:cNvSpPr/>
                <p:nvPr/>
              </p:nvSpPr>
              <p:spPr>
                <a:xfrm flipV="1">
                  <a:off x="13230000" y="28591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97" name="Can 324"/>
                <p:cNvSpPr/>
                <p:nvPr/>
              </p:nvSpPr>
              <p:spPr>
                <a:xfrm>
                  <a:off x="12856680" y="28980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98" name="Straight Connector 325"/>
                <p:cNvSpPr/>
                <p:nvPr/>
              </p:nvSpPr>
              <p:spPr>
                <a:xfrm>
                  <a:off x="13122360" y="30625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299" name="Straight Connector 326"/>
                <p:cNvSpPr/>
                <p:nvPr/>
              </p:nvSpPr>
              <p:spPr>
                <a:xfrm>
                  <a:off x="14264640" y="28591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00" name="Can 327"/>
                <p:cNvSpPr/>
                <p:nvPr/>
              </p:nvSpPr>
              <p:spPr>
                <a:xfrm>
                  <a:off x="14634720" y="30686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01" name="Straight Connector 328"/>
                <p:cNvSpPr/>
                <p:nvPr/>
              </p:nvSpPr>
              <p:spPr>
                <a:xfrm flipV="1">
                  <a:off x="13959360" y="3225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02" name="Can 329"/>
                <p:cNvSpPr/>
                <p:nvPr/>
              </p:nvSpPr>
              <p:spPr>
                <a:xfrm>
                  <a:off x="13481640" y="33325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03" name="Straight Connector 330"/>
                <p:cNvSpPr/>
                <p:nvPr/>
              </p:nvSpPr>
              <p:spPr>
                <a:xfrm flipH="1" flipV="1">
                  <a:off x="15112080" y="317628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304" name="Group 349"/>
            <p:cNvGrpSpPr/>
            <p:nvPr/>
          </p:nvGrpSpPr>
          <p:grpSpPr>
            <a:xfrm>
              <a:off x="10755000" y="4565160"/>
              <a:ext cx="3521160" cy="2071800"/>
              <a:chOff x="10755000" y="4565160"/>
              <a:chExt cx="3521160" cy="2071800"/>
            </a:xfrm>
          </p:grpSpPr>
          <p:grpSp>
            <p:nvGrpSpPr>
              <p:cNvPr id="305" name="Group 350"/>
              <p:cNvGrpSpPr/>
              <p:nvPr/>
            </p:nvGrpSpPr>
            <p:grpSpPr>
              <a:xfrm>
                <a:off x="11175840" y="5182200"/>
                <a:ext cx="2679480" cy="838080"/>
                <a:chOff x="11175840" y="5182200"/>
                <a:chExt cx="2679480" cy="838080"/>
              </a:xfrm>
            </p:grpSpPr>
            <p:sp>
              <p:nvSpPr>
                <p:cNvPr id="306" name="Can 372"/>
                <p:cNvSpPr/>
                <p:nvPr/>
              </p:nvSpPr>
              <p:spPr>
                <a:xfrm>
                  <a:off x="12226680" y="51822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07" name="Straight Connector 373"/>
                <p:cNvSpPr/>
                <p:nvPr/>
              </p:nvSpPr>
              <p:spPr>
                <a:xfrm flipV="1">
                  <a:off x="11549520" y="5330160"/>
                  <a:ext cx="72900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08" name="Can 374"/>
                <p:cNvSpPr/>
                <p:nvPr/>
              </p:nvSpPr>
              <p:spPr>
                <a:xfrm>
                  <a:off x="11175840" y="53686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09" name="Straight Connector 375"/>
                <p:cNvSpPr/>
                <p:nvPr/>
              </p:nvSpPr>
              <p:spPr>
                <a:xfrm>
                  <a:off x="11441520" y="5533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10" name="Straight Connector 376"/>
                <p:cNvSpPr/>
                <p:nvPr/>
              </p:nvSpPr>
              <p:spPr>
                <a:xfrm>
                  <a:off x="12584160" y="5330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11" name="Can 377"/>
                <p:cNvSpPr/>
                <p:nvPr/>
              </p:nvSpPr>
              <p:spPr>
                <a:xfrm>
                  <a:off x="12953880" y="55396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12" name="Straight Connector 378"/>
                <p:cNvSpPr/>
                <p:nvPr/>
              </p:nvSpPr>
              <p:spPr>
                <a:xfrm flipV="1">
                  <a:off x="12278520" y="569952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13" name="Can 379"/>
                <p:cNvSpPr/>
                <p:nvPr/>
              </p:nvSpPr>
              <p:spPr>
                <a:xfrm>
                  <a:off x="11801160" y="58064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14" name="Straight Connector 380"/>
                <p:cNvSpPr/>
                <p:nvPr/>
              </p:nvSpPr>
              <p:spPr>
                <a:xfrm flipH="1" flipV="1">
                  <a:off x="13431600" y="564732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15" name="Group 351"/>
              <p:cNvGrpSpPr/>
              <p:nvPr/>
            </p:nvGrpSpPr>
            <p:grpSpPr>
              <a:xfrm>
                <a:off x="10755000" y="5799240"/>
                <a:ext cx="2679480" cy="837720"/>
                <a:chOff x="10755000" y="5799240"/>
                <a:chExt cx="2679480" cy="837720"/>
              </a:xfrm>
            </p:grpSpPr>
            <p:sp>
              <p:nvSpPr>
                <p:cNvPr id="316" name="Can 363"/>
                <p:cNvSpPr/>
                <p:nvPr/>
              </p:nvSpPr>
              <p:spPr>
                <a:xfrm>
                  <a:off x="11805840" y="57992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17" name="Straight Connector 364"/>
                <p:cNvSpPr/>
                <p:nvPr/>
              </p:nvSpPr>
              <p:spPr>
                <a:xfrm flipV="1">
                  <a:off x="11128680" y="594684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18" name="Can 365"/>
                <p:cNvSpPr/>
                <p:nvPr/>
              </p:nvSpPr>
              <p:spPr>
                <a:xfrm>
                  <a:off x="10755000" y="59857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19" name="Straight Connector 366"/>
                <p:cNvSpPr/>
                <p:nvPr/>
              </p:nvSpPr>
              <p:spPr>
                <a:xfrm>
                  <a:off x="11020680" y="6150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20" name="Straight Connector 367"/>
                <p:cNvSpPr/>
                <p:nvPr/>
              </p:nvSpPr>
              <p:spPr>
                <a:xfrm>
                  <a:off x="12163320" y="5946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21" name="Can 368"/>
                <p:cNvSpPr/>
                <p:nvPr/>
              </p:nvSpPr>
              <p:spPr>
                <a:xfrm>
                  <a:off x="12533040" y="61563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22" name="Straight Connector 369"/>
                <p:cNvSpPr/>
                <p:nvPr/>
              </p:nvSpPr>
              <p:spPr>
                <a:xfrm flipV="1">
                  <a:off x="11857680" y="631656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23" name="Can 370"/>
                <p:cNvSpPr/>
                <p:nvPr/>
              </p:nvSpPr>
              <p:spPr>
                <a:xfrm>
                  <a:off x="11380320" y="64231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24" name="Straight Connector 371"/>
                <p:cNvSpPr/>
                <p:nvPr/>
              </p:nvSpPr>
              <p:spPr>
                <a:xfrm flipH="1" flipV="1">
                  <a:off x="13010760" y="6264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25" name="Group 352"/>
              <p:cNvGrpSpPr/>
              <p:nvPr/>
            </p:nvGrpSpPr>
            <p:grpSpPr>
              <a:xfrm>
                <a:off x="11226240" y="4565160"/>
                <a:ext cx="3049920" cy="834840"/>
                <a:chOff x="11226240" y="4565160"/>
                <a:chExt cx="3049920" cy="834840"/>
              </a:xfrm>
            </p:grpSpPr>
            <p:sp>
              <p:nvSpPr>
                <p:cNvPr id="326" name="Can 353"/>
                <p:cNvSpPr/>
                <p:nvPr/>
              </p:nvSpPr>
              <p:spPr>
                <a:xfrm>
                  <a:off x="12647520" y="45651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27" name="Straight Connector 354"/>
                <p:cNvSpPr/>
                <p:nvPr/>
              </p:nvSpPr>
              <p:spPr>
                <a:xfrm>
                  <a:off x="11226240" y="485316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880" bIns="-3888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28" name="Straight Connector 355"/>
                <p:cNvSpPr/>
                <p:nvPr/>
              </p:nvSpPr>
              <p:spPr>
                <a:xfrm flipV="1">
                  <a:off x="11970360" y="471312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29" name="Can 356"/>
                <p:cNvSpPr/>
                <p:nvPr/>
              </p:nvSpPr>
              <p:spPr>
                <a:xfrm>
                  <a:off x="11596680" y="47520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30" name="Straight Connector 357"/>
                <p:cNvSpPr/>
                <p:nvPr/>
              </p:nvSpPr>
              <p:spPr>
                <a:xfrm>
                  <a:off x="11862360" y="491652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31" name="Straight Connector 358"/>
                <p:cNvSpPr/>
                <p:nvPr/>
              </p:nvSpPr>
              <p:spPr>
                <a:xfrm>
                  <a:off x="13005000" y="47131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32" name="Can 359"/>
                <p:cNvSpPr/>
                <p:nvPr/>
              </p:nvSpPr>
              <p:spPr>
                <a:xfrm>
                  <a:off x="13374720" y="49226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33" name="Straight Connector 360"/>
                <p:cNvSpPr/>
                <p:nvPr/>
              </p:nvSpPr>
              <p:spPr>
                <a:xfrm flipV="1">
                  <a:off x="12699360" y="507960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34" name="Can 361"/>
                <p:cNvSpPr/>
                <p:nvPr/>
              </p:nvSpPr>
              <p:spPr>
                <a:xfrm>
                  <a:off x="12222000" y="51861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35" name="Straight Connector 362"/>
                <p:cNvSpPr/>
                <p:nvPr/>
              </p:nvSpPr>
              <p:spPr>
                <a:xfrm flipH="1" flipV="1">
                  <a:off x="13852440" y="50302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336" name="Group 381"/>
            <p:cNvGrpSpPr/>
            <p:nvPr/>
          </p:nvGrpSpPr>
          <p:grpSpPr>
            <a:xfrm>
              <a:off x="9495000" y="6419160"/>
              <a:ext cx="3521160" cy="2071800"/>
              <a:chOff x="9495000" y="6419160"/>
              <a:chExt cx="3521160" cy="2071800"/>
            </a:xfrm>
          </p:grpSpPr>
          <p:grpSp>
            <p:nvGrpSpPr>
              <p:cNvPr id="337" name="Group 382"/>
              <p:cNvGrpSpPr/>
              <p:nvPr/>
            </p:nvGrpSpPr>
            <p:grpSpPr>
              <a:xfrm>
                <a:off x="9915840" y="7035840"/>
                <a:ext cx="2679480" cy="838080"/>
                <a:chOff x="9915840" y="7035840"/>
                <a:chExt cx="2679480" cy="838080"/>
              </a:xfrm>
            </p:grpSpPr>
            <p:sp>
              <p:nvSpPr>
                <p:cNvPr id="338" name="Can 404"/>
                <p:cNvSpPr/>
                <p:nvPr/>
              </p:nvSpPr>
              <p:spPr>
                <a:xfrm>
                  <a:off x="10967040" y="70358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39" name="Straight Connector 405"/>
                <p:cNvSpPr/>
                <p:nvPr/>
              </p:nvSpPr>
              <p:spPr>
                <a:xfrm flipV="1">
                  <a:off x="10289520" y="71838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40" name="Can 406"/>
                <p:cNvSpPr/>
                <p:nvPr/>
              </p:nvSpPr>
              <p:spPr>
                <a:xfrm>
                  <a:off x="9915840" y="72226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41" name="Straight Connector 407"/>
                <p:cNvSpPr/>
                <p:nvPr/>
              </p:nvSpPr>
              <p:spPr>
                <a:xfrm>
                  <a:off x="10181520" y="73872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42" name="Straight Connector 408"/>
                <p:cNvSpPr/>
                <p:nvPr/>
              </p:nvSpPr>
              <p:spPr>
                <a:xfrm>
                  <a:off x="11324160" y="71838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43" name="Can 409"/>
                <p:cNvSpPr/>
                <p:nvPr/>
              </p:nvSpPr>
              <p:spPr>
                <a:xfrm>
                  <a:off x="11693880" y="73933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44" name="Straight Connector 410"/>
                <p:cNvSpPr/>
                <p:nvPr/>
              </p:nvSpPr>
              <p:spPr>
                <a:xfrm flipV="1">
                  <a:off x="11018880" y="75535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45" name="Can 411"/>
                <p:cNvSpPr/>
                <p:nvPr/>
              </p:nvSpPr>
              <p:spPr>
                <a:xfrm>
                  <a:off x="10541160" y="76600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46" name="Straight Connector 412"/>
                <p:cNvSpPr/>
                <p:nvPr/>
              </p:nvSpPr>
              <p:spPr>
                <a:xfrm flipH="1" flipV="1">
                  <a:off x="12171600" y="75009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47" name="Group 383"/>
              <p:cNvGrpSpPr/>
              <p:nvPr/>
            </p:nvGrpSpPr>
            <p:grpSpPr>
              <a:xfrm>
                <a:off x="9495000" y="7652880"/>
                <a:ext cx="2679480" cy="838080"/>
                <a:chOff x="9495000" y="7652880"/>
                <a:chExt cx="2679480" cy="838080"/>
              </a:xfrm>
            </p:grpSpPr>
            <p:sp>
              <p:nvSpPr>
                <p:cNvPr id="348" name="Can 395"/>
                <p:cNvSpPr/>
                <p:nvPr/>
              </p:nvSpPr>
              <p:spPr>
                <a:xfrm>
                  <a:off x="10546200" y="76528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49" name="Straight Connector 396"/>
                <p:cNvSpPr/>
                <p:nvPr/>
              </p:nvSpPr>
              <p:spPr>
                <a:xfrm flipV="1">
                  <a:off x="9868680" y="78008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50" name="Can 397"/>
                <p:cNvSpPr/>
                <p:nvPr/>
              </p:nvSpPr>
              <p:spPr>
                <a:xfrm>
                  <a:off x="9495000" y="78397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51" name="Straight Connector 398"/>
                <p:cNvSpPr/>
                <p:nvPr/>
              </p:nvSpPr>
              <p:spPr>
                <a:xfrm>
                  <a:off x="9760680" y="8004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52" name="Straight Connector 399"/>
                <p:cNvSpPr/>
                <p:nvPr/>
              </p:nvSpPr>
              <p:spPr>
                <a:xfrm>
                  <a:off x="10903320" y="7800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53" name="Can 400"/>
                <p:cNvSpPr/>
                <p:nvPr/>
              </p:nvSpPr>
              <p:spPr>
                <a:xfrm>
                  <a:off x="11273040" y="80103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54" name="Straight Connector 401"/>
                <p:cNvSpPr/>
                <p:nvPr/>
              </p:nvSpPr>
              <p:spPr>
                <a:xfrm flipV="1">
                  <a:off x="10598040" y="81702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55" name="Can 402"/>
                <p:cNvSpPr/>
                <p:nvPr/>
              </p:nvSpPr>
              <p:spPr>
                <a:xfrm>
                  <a:off x="10120320" y="82771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56" name="Straight Connector 403"/>
                <p:cNvSpPr/>
                <p:nvPr/>
              </p:nvSpPr>
              <p:spPr>
                <a:xfrm flipH="1" flipV="1">
                  <a:off x="11750760" y="8118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57" name="Group 384"/>
              <p:cNvGrpSpPr/>
              <p:nvPr/>
            </p:nvGrpSpPr>
            <p:grpSpPr>
              <a:xfrm>
                <a:off x="9966240" y="6419160"/>
                <a:ext cx="3049920" cy="834840"/>
                <a:chOff x="9966240" y="6419160"/>
                <a:chExt cx="3049920" cy="834840"/>
              </a:xfrm>
            </p:grpSpPr>
            <p:sp>
              <p:nvSpPr>
                <p:cNvPr id="358" name="Can 385"/>
                <p:cNvSpPr/>
                <p:nvPr/>
              </p:nvSpPr>
              <p:spPr>
                <a:xfrm>
                  <a:off x="11387520" y="64191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59" name="Straight Connector 386"/>
                <p:cNvSpPr/>
                <p:nvPr/>
              </p:nvSpPr>
              <p:spPr>
                <a:xfrm>
                  <a:off x="9966240" y="67068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60" name="Straight Connector 387"/>
                <p:cNvSpPr/>
                <p:nvPr/>
              </p:nvSpPr>
              <p:spPr>
                <a:xfrm flipV="1">
                  <a:off x="10710360" y="656676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61" name="Can 388"/>
                <p:cNvSpPr/>
                <p:nvPr/>
              </p:nvSpPr>
              <p:spPr>
                <a:xfrm>
                  <a:off x="10336680" y="66056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62" name="Straight Connector 389"/>
                <p:cNvSpPr/>
                <p:nvPr/>
              </p:nvSpPr>
              <p:spPr>
                <a:xfrm>
                  <a:off x="10602360" y="67701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63" name="Straight Connector 390"/>
                <p:cNvSpPr/>
                <p:nvPr/>
              </p:nvSpPr>
              <p:spPr>
                <a:xfrm>
                  <a:off x="11745000" y="65667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64" name="Can 391"/>
                <p:cNvSpPr/>
                <p:nvPr/>
              </p:nvSpPr>
              <p:spPr>
                <a:xfrm>
                  <a:off x="12114720" y="67762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65" name="Straight Connector 392"/>
                <p:cNvSpPr/>
                <p:nvPr/>
              </p:nvSpPr>
              <p:spPr>
                <a:xfrm flipV="1">
                  <a:off x="11439360" y="69332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66" name="Can 393"/>
                <p:cNvSpPr/>
                <p:nvPr/>
              </p:nvSpPr>
              <p:spPr>
                <a:xfrm>
                  <a:off x="10962000" y="70401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67" name="Straight Connector 394"/>
                <p:cNvSpPr/>
                <p:nvPr/>
              </p:nvSpPr>
              <p:spPr>
                <a:xfrm flipH="1" flipV="1">
                  <a:off x="12592440" y="68839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368" name="Group 413"/>
            <p:cNvGrpSpPr/>
            <p:nvPr/>
          </p:nvGrpSpPr>
          <p:grpSpPr>
            <a:xfrm>
              <a:off x="12146760" y="6578280"/>
              <a:ext cx="3521520" cy="2072160"/>
              <a:chOff x="12146760" y="6578280"/>
              <a:chExt cx="3521520" cy="2072160"/>
            </a:xfrm>
          </p:grpSpPr>
          <p:grpSp>
            <p:nvGrpSpPr>
              <p:cNvPr id="369" name="Group 414"/>
              <p:cNvGrpSpPr/>
              <p:nvPr/>
            </p:nvGrpSpPr>
            <p:grpSpPr>
              <a:xfrm>
                <a:off x="12567600" y="7195320"/>
                <a:ext cx="2679840" cy="838080"/>
                <a:chOff x="12567600" y="7195320"/>
                <a:chExt cx="2679840" cy="838080"/>
              </a:xfrm>
            </p:grpSpPr>
            <p:sp>
              <p:nvSpPr>
                <p:cNvPr id="370" name="Can 436"/>
                <p:cNvSpPr/>
                <p:nvPr/>
              </p:nvSpPr>
              <p:spPr>
                <a:xfrm>
                  <a:off x="13618800" y="71953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71" name="Straight Connector 437"/>
                <p:cNvSpPr/>
                <p:nvPr/>
              </p:nvSpPr>
              <p:spPr>
                <a:xfrm flipV="1">
                  <a:off x="12941280" y="73432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72" name="Can 438"/>
                <p:cNvSpPr/>
                <p:nvPr/>
              </p:nvSpPr>
              <p:spPr>
                <a:xfrm>
                  <a:off x="12567600" y="73821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73" name="Straight Connector 439"/>
                <p:cNvSpPr/>
                <p:nvPr/>
              </p:nvSpPr>
              <p:spPr>
                <a:xfrm>
                  <a:off x="12833640" y="7546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74" name="Straight Connector 440"/>
                <p:cNvSpPr/>
                <p:nvPr/>
              </p:nvSpPr>
              <p:spPr>
                <a:xfrm>
                  <a:off x="13975920" y="734328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75" name="Can 441"/>
                <p:cNvSpPr/>
                <p:nvPr/>
              </p:nvSpPr>
              <p:spPr>
                <a:xfrm>
                  <a:off x="14346000" y="75528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76" name="Straight Connector 442"/>
                <p:cNvSpPr/>
                <p:nvPr/>
              </p:nvSpPr>
              <p:spPr>
                <a:xfrm flipV="1">
                  <a:off x="13670640" y="77126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77" name="Can 443"/>
                <p:cNvSpPr/>
                <p:nvPr/>
              </p:nvSpPr>
              <p:spPr>
                <a:xfrm>
                  <a:off x="13192920" y="78195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78" name="Straight Connector 444"/>
                <p:cNvSpPr/>
                <p:nvPr/>
              </p:nvSpPr>
              <p:spPr>
                <a:xfrm flipH="1" flipV="1">
                  <a:off x="14823360" y="766044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79" name="Group 415"/>
              <p:cNvGrpSpPr/>
              <p:nvPr/>
            </p:nvGrpSpPr>
            <p:grpSpPr>
              <a:xfrm>
                <a:off x="12146760" y="7812360"/>
                <a:ext cx="2679840" cy="838080"/>
                <a:chOff x="12146760" y="7812360"/>
                <a:chExt cx="2679840" cy="838080"/>
              </a:xfrm>
            </p:grpSpPr>
            <p:sp>
              <p:nvSpPr>
                <p:cNvPr id="380" name="Can 427"/>
                <p:cNvSpPr/>
                <p:nvPr/>
              </p:nvSpPr>
              <p:spPr>
                <a:xfrm>
                  <a:off x="13197960" y="78123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81" name="Straight Connector 428"/>
                <p:cNvSpPr/>
                <p:nvPr/>
              </p:nvSpPr>
              <p:spPr>
                <a:xfrm flipV="1">
                  <a:off x="12520440" y="7960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82" name="Can 429"/>
                <p:cNvSpPr/>
                <p:nvPr/>
              </p:nvSpPr>
              <p:spPr>
                <a:xfrm>
                  <a:off x="12146760" y="79988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83" name="Straight Connector 430"/>
                <p:cNvSpPr/>
                <p:nvPr/>
              </p:nvSpPr>
              <p:spPr>
                <a:xfrm>
                  <a:off x="12412800" y="8163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84" name="Straight Connector 431"/>
                <p:cNvSpPr/>
                <p:nvPr/>
              </p:nvSpPr>
              <p:spPr>
                <a:xfrm>
                  <a:off x="13555080" y="79603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85" name="Can 432"/>
                <p:cNvSpPr/>
                <p:nvPr/>
              </p:nvSpPr>
              <p:spPr>
                <a:xfrm>
                  <a:off x="13925160" y="81698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86" name="Straight Connector 433"/>
                <p:cNvSpPr/>
                <p:nvPr/>
              </p:nvSpPr>
              <p:spPr>
                <a:xfrm flipV="1">
                  <a:off x="13249800" y="832968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87" name="Can 434"/>
                <p:cNvSpPr/>
                <p:nvPr/>
              </p:nvSpPr>
              <p:spPr>
                <a:xfrm>
                  <a:off x="12772080" y="84366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88" name="Straight Connector 435"/>
                <p:cNvSpPr/>
                <p:nvPr/>
              </p:nvSpPr>
              <p:spPr>
                <a:xfrm flipH="1" flipV="1">
                  <a:off x="14402520" y="827748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89" name="Group 416"/>
              <p:cNvGrpSpPr/>
              <p:nvPr/>
            </p:nvGrpSpPr>
            <p:grpSpPr>
              <a:xfrm>
                <a:off x="12618360" y="6578280"/>
                <a:ext cx="3049920" cy="834840"/>
                <a:chOff x="12618360" y="6578280"/>
                <a:chExt cx="3049920" cy="834840"/>
              </a:xfrm>
            </p:grpSpPr>
            <p:sp>
              <p:nvSpPr>
                <p:cNvPr id="390" name="Can 417"/>
                <p:cNvSpPr/>
                <p:nvPr/>
              </p:nvSpPr>
              <p:spPr>
                <a:xfrm>
                  <a:off x="14039640" y="65782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91" name="Straight Connector 418"/>
                <p:cNvSpPr/>
                <p:nvPr/>
              </p:nvSpPr>
              <p:spPr>
                <a:xfrm>
                  <a:off x="12618360" y="686628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92" name="Straight Connector 419"/>
                <p:cNvSpPr/>
                <p:nvPr/>
              </p:nvSpPr>
              <p:spPr>
                <a:xfrm flipV="1">
                  <a:off x="13362120" y="67262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93" name="Can 420"/>
                <p:cNvSpPr/>
                <p:nvPr/>
              </p:nvSpPr>
              <p:spPr>
                <a:xfrm>
                  <a:off x="12988440" y="67651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94" name="Straight Connector 421"/>
                <p:cNvSpPr/>
                <p:nvPr/>
              </p:nvSpPr>
              <p:spPr>
                <a:xfrm>
                  <a:off x="13254480" y="6929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95" name="Straight Connector 422"/>
                <p:cNvSpPr/>
                <p:nvPr/>
              </p:nvSpPr>
              <p:spPr>
                <a:xfrm>
                  <a:off x="14396760" y="672624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96" name="Can 423"/>
                <p:cNvSpPr/>
                <p:nvPr/>
              </p:nvSpPr>
              <p:spPr>
                <a:xfrm>
                  <a:off x="14766840" y="69357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97" name="Straight Connector 424"/>
                <p:cNvSpPr/>
                <p:nvPr/>
              </p:nvSpPr>
              <p:spPr>
                <a:xfrm flipV="1">
                  <a:off x="14091480" y="709272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98" name="Can 425"/>
                <p:cNvSpPr/>
                <p:nvPr/>
              </p:nvSpPr>
              <p:spPr>
                <a:xfrm>
                  <a:off x="13613760" y="71992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399" name="Straight Connector 426"/>
                <p:cNvSpPr/>
                <p:nvPr/>
              </p:nvSpPr>
              <p:spPr>
                <a:xfrm flipH="1" flipV="1">
                  <a:off x="15244200" y="704340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400" name="Group 445"/>
            <p:cNvGrpSpPr/>
            <p:nvPr/>
          </p:nvGrpSpPr>
          <p:grpSpPr>
            <a:xfrm>
              <a:off x="13439880" y="4741560"/>
              <a:ext cx="3521160" cy="2071800"/>
              <a:chOff x="13439880" y="4741560"/>
              <a:chExt cx="3521160" cy="2071800"/>
            </a:xfrm>
          </p:grpSpPr>
          <p:grpSp>
            <p:nvGrpSpPr>
              <p:cNvPr id="401" name="Group 446"/>
              <p:cNvGrpSpPr/>
              <p:nvPr/>
            </p:nvGrpSpPr>
            <p:grpSpPr>
              <a:xfrm>
                <a:off x="13860720" y="5358240"/>
                <a:ext cx="2679480" cy="838080"/>
                <a:chOff x="13860720" y="5358240"/>
                <a:chExt cx="2679480" cy="838080"/>
              </a:xfrm>
            </p:grpSpPr>
            <p:sp>
              <p:nvSpPr>
                <p:cNvPr id="402" name="Can 468"/>
                <p:cNvSpPr/>
                <p:nvPr/>
              </p:nvSpPr>
              <p:spPr>
                <a:xfrm>
                  <a:off x="14911920" y="53582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03" name="Straight Connector 469"/>
                <p:cNvSpPr/>
                <p:nvPr/>
              </p:nvSpPr>
              <p:spPr>
                <a:xfrm flipV="1">
                  <a:off x="14234400" y="5506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04" name="Can 470"/>
                <p:cNvSpPr/>
                <p:nvPr/>
              </p:nvSpPr>
              <p:spPr>
                <a:xfrm>
                  <a:off x="13860720" y="55450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05" name="Straight Connector 471"/>
                <p:cNvSpPr/>
                <p:nvPr/>
              </p:nvSpPr>
              <p:spPr>
                <a:xfrm>
                  <a:off x="14126760" y="5709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06" name="Straight Connector 472"/>
                <p:cNvSpPr/>
                <p:nvPr/>
              </p:nvSpPr>
              <p:spPr>
                <a:xfrm>
                  <a:off x="15269040" y="5506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07" name="Can 473"/>
                <p:cNvSpPr/>
                <p:nvPr/>
              </p:nvSpPr>
              <p:spPr>
                <a:xfrm>
                  <a:off x="15638760" y="57157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08" name="Straight Connector 474"/>
                <p:cNvSpPr/>
                <p:nvPr/>
              </p:nvSpPr>
              <p:spPr>
                <a:xfrm flipV="1">
                  <a:off x="14963760" y="58759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09" name="Can 475"/>
                <p:cNvSpPr/>
                <p:nvPr/>
              </p:nvSpPr>
              <p:spPr>
                <a:xfrm>
                  <a:off x="14486040" y="59824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10" name="Straight Connector 476"/>
                <p:cNvSpPr/>
                <p:nvPr/>
              </p:nvSpPr>
              <p:spPr>
                <a:xfrm flipH="1" flipV="1">
                  <a:off x="16116480" y="5823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11" name="Group 447"/>
              <p:cNvGrpSpPr/>
              <p:nvPr/>
            </p:nvGrpSpPr>
            <p:grpSpPr>
              <a:xfrm>
                <a:off x="13439880" y="5975280"/>
                <a:ext cx="2679480" cy="838080"/>
                <a:chOff x="13439880" y="5975280"/>
                <a:chExt cx="2679480" cy="838080"/>
              </a:xfrm>
            </p:grpSpPr>
            <p:sp>
              <p:nvSpPr>
                <p:cNvPr id="412" name="Can 459"/>
                <p:cNvSpPr/>
                <p:nvPr/>
              </p:nvSpPr>
              <p:spPr>
                <a:xfrm>
                  <a:off x="14491080" y="59752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13" name="Straight Connector 460"/>
                <p:cNvSpPr/>
                <p:nvPr/>
              </p:nvSpPr>
              <p:spPr>
                <a:xfrm flipV="1">
                  <a:off x="13813560" y="61232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14" name="Can 461"/>
                <p:cNvSpPr/>
                <p:nvPr/>
              </p:nvSpPr>
              <p:spPr>
                <a:xfrm>
                  <a:off x="13439880" y="61617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15" name="Straight Connector 462"/>
                <p:cNvSpPr/>
                <p:nvPr/>
              </p:nvSpPr>
              <p:spPr>
                <a:xfrm>
                  <a:off x="13705920" y="6326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16" name="Straight Connector 463"/>
                <p:cNvSpPr/>
                <p:nvPr/>
              </p:nvSpPr>
              <p:spPr>
                <a:xfrm>
                  <a:off x="14848200" y="61232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17" name="Can 464"/>
                <p:cNvSpPr/>
                <p:nvPr/>
              </p:nvSpPr>
              <p:spPr>
                <a:xfrm>
                  <a:off x="15217920" y="63327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18" name="Straight Connector 465"/>
                <p:cNvSpPr/>
                <p:nvPr/>
              </p:nvSpPr>
              <p:spPr>
                <a:xfrm flipV="1">
                  <a:off x="14542920" y="64926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19" name="Can 466"/>
                <p:cNvSpPr/>
                <p:nvPr/>
              </p:nvSpPr>
              <p:spPr>
                <a:xfrm>
                  <a:off x="14065200" y="65995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20" name="Straight Connector 467"/>
                <p:cNvSpPr/>
                <p:nvPr/>
              </p:nvSpPr>
              <p:spPr>
                <a:xfrm flipH="1" flipV="1">
                  <a:off x="15695640" y="64404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21" name="Group 448"/>
              <p:cNvGrpSpPr/>
              <p:nvPr/>
            </p:nvGrpSpPr>
            <p:grpSpPr>
              <a:xfrm>
                <a:off x="13911120" y="4741560"/>
                <a:ext cx="3049920" cy="834840"/>
                <a:chOff x="13911120" y="4741560"/>
                <a:chExt cx="3049920" cy="834840"/>
              </a:xfrm>
            </p:grpSpPr>
            <p:sp>
              <p:nvSpPr>
                <p:cNvPr id="422" name="Can 449"/>
                <p:cNvSpPr/>
                <p:nvPr/>
              </p:nvSpPr>
              <p:spPr>
                <a:xfrm>
                  <a:off x="15332760" y="47415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23" name="Straight Connector 450"/>
                <p:cNvSpPr/>
                <p:nvPr/>
              </p:nvSpPr>
              <p:spPr>
                <a:xfrm>
                  <a:off x="13911120" y="5029200"/>
                  <a:ext cx="37044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24" name="Straight Connector 451"/>
                <p:cNvSpPr/>
                <p:nvPr/>
              </p:nvSpPr>
              <p:spPr>
                <a:xfrm flipV="1">
                  <a:off x="14655240" y="4889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25" name="Can 452"/>
                <p:cNvSpPr/>
                <p:nvPr/>
              </p:nvSpPr>
              <p:spPr>
                <a:xfrm>
                  <a:off x="14281560" y="49280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26" name="Straight Connector 453"/>
                <p:cNvSpPr/>
                <p:nvPr/>
              </p:nvSpPr>
              <p:spPr>
                <a:xfrm>
                  <a:off x="14547600" y="5092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27" name="Straight Connector 454"/>
                <p:cNvSpPr/>
                <p:nvPr/>
              </p:nvSpPr>
              <p:spPr>
                <a:xfrm>
                  <a:off x="15689880" y="4889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28" name="Can 455"/>
                <p:cNvSpPr/>
                <p:nvPr/>
              </p:nvSpPr>
              <p:spPr>
                <a:xfrm>
                  <a:off x="16059600" y="50986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29" name="Straight Connector 456"/>
                <p:cNvSpPr/>
                <p:nvPr/>
              </p:nvSpPr>
              <p:spPr>
                <a:xfrm flipV="1">
                  <a:off x="15384600" y="52556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30" name="Can 457"/>
                <p:cNvSpPr/>
                <p:nvPr/>
              </p:nvSpPr>
              <p:spPr>
                <a:xfrm>
                  <a:off x="14906880" y="53625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31" name="Straight Connector 458"/>
                <p:cNvSpPr/>
                <p:nvPr/>
              </p:nvSpPr>
              <p:spPr>
                <a:xfrm flipH="1" flipV="1">
                  <a:off x="16537320" y="52063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432" name="Group 477"/>
            <p:cNvGrpSpPr/>
            <p:nvPr/>
          </p:nvGrpSpPr>
          <p:grpSpPr>
            <a:xfrm>
              <a:off x="13300560" y="853200"/>
              <a:ext cx="3521160" cy="2072160"/>
              <a:chOff x="13300560" y="853200"/>
              <a:chExt cx="3521160" cy="2072160"/>
            </a:xfrm>
          </p:grpSpPr>
          <p:grpSp>
            <p:nvGrpSpPr>
              <p:cNvPr id="433" name="Group 478"/>
              <p:cNvGrpSpPr/>
              <p:nvPr/>
            </p:nvGrpSpPr>
            <p:grpSpPr>
              <a:xfrm>
                <a:off x="13721400" y="1470240"/>
                <a:ext cx="2679480" cy="838080"/>
                <a:chOff x="13721400" y="1470240"/>
                <a:chExt cx="2679480" cy="838080"/>
              </a:xfrm>
            </p:grpSpPr>
            <p:sp>
              <p:nvSpPr>
                <p:cNvPr id="434" name="Can 500"/>
                <p:cNvSpPr/>
                <p:nvPr/>
              </p:nvSpPr>
              <p:spPr>
                <a:xfrm>
                  <a:off x="14772240" y="14702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35" name="Straight Connector 501"/>
                <p:cNvSpPr/>
                <p:nvPr/>
              </p:nvSpPr>
              <p:spPr>
                <a:xfrm flipV="1">
                  <a:off x="14094720" y="161820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36" name="Can 502"/>
                <p:cNvSpPr/>
                <p:nvPr/>
              </p:nvSpPr>
              <p:spPr>
                <a:xfrm>
                  <a:off x="13721400" y="16567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37" name="Straight Connector 503"/>
                <p:cNvSpPr/>
                <p:nvPr/>
              </p:nvSpPr>
              <p:spPr>
                <a:xfrm>
                  <a:off x="13987080" y="1821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38" name="Straight Connector 504"/>
                <p:cNvSpPr/>
                <p:nvPr/>
              </p:nvSpPr>
              <p:spPr>
                <a:xfrm>
                  <a:off x="15129360" y="161820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39" name="Can 505"/>
                <p:cNvSpPr/>
                <p:nvPr/>
              </p:nvSpPr>
              <p:spPr>
                <a:xfrm>
                  <a:off x="15499440" y="18277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40" name="Straight Connector 506"/>
                <p:cNvSpPr/>
                <p:nvPr/>
              </p:nvSpPr>
              <p:spPr>
                <a:xfrm flipV="1">
                  <a:off x="14824080" y="1987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41" name="Can 507"/>
                <p:cNvSpPr/>
                <p:nvPr/>
              </p:nvSpPr>
              <p:spPr>
                <a:xfrm>
                  <a:off x="14346360" y="20944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42" name="Straight Connector 508"/>
                <p:cNvSpPr/>
                <p:nvPr/>
              </p:nvSpPr>
              <p:spPr>
                <a:xfrm flipH="1" flipV="1">
                  <a:off x="15976800" y="193536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43" name="Group 479"/>
              <p:cNvGrpSpPr/>
              <p:nvPr/>
            </p:nvGrpSpPr>
            <p:grpSpPr>
              <a:xfrm>
                <a:off x="13300560" y="2087280"/>
                <a:ext cx="2679480" cy="838080"/>
                <a:chOff x="13300560" y="2087280"/>
                <a:chExt cx="2679480" cy="838080"/>
              </a:xfrm>
            </p:grpSpPr>
            <p:sp>
              <p:nvSpPr>
                <p:cNvPr id="444" name="Can 491"/>
                <p:cNvSpPr/>
                <p:nvPr/>
              </p:nvSpPr>
              <p:spPr>
                <a:xfrm>
                  <a:off x="14351400" y="20872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45" name="Straight Connector 492"/>
                <p:cNvSpPr/>
                <p:nvPr/>
              </p:nvSpPr>
              <p:spPr>
                <a:xfrm flipV="1">
                  <a:off x="13673880" y="22348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46" name="Can 493"/>
                <p:cNvSpPr/>
                <p:nvPr/>
              </p:nvSpPr>
              <p:spPr>
                <a:xfrm>
                  <a:off x="13300560" y="22737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47" name="Straight Connector 494"/>
                <p:cNvSpPr/>
                <p:nvPr/>
              </p:nvSpPr>
              <p:spPr>
                <a:xfrm>
                  <a:off x="13566240" y="2438280"/>
                  <a:ext cx="53208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48" name="Straight Connector 495"/>
                <p:cNvSpPr/>
                <p:nvPr/>
              </p:nvSpPr>
              <p:spPr>
                <a:xfrm>
                  <a:off x="14708880" y="2234880"/>
                  <a:ext cx="608400" cy="317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49" name="Can 496"/>
                <p:cNvSpPr/>
                <p:nvPr/>
              </p:nvSpPr>
              <p:spPr>
                <a:xfrm>
                  <a:off x="15078600" y="244476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50" name="Straight Connector 497"/>
                <p:cNvSpPr/>
                <p:nvPr/>
              </p:nvSpPr>
              <p:spPr>
                <a:xfrm flipV="1">
                  <a:off x="14403240" y="2604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51" name="Can 498"/>
                <p:cNvSpPr/>
                <p:nvPr/>
              </p:nvSpPr>
              <p:spPr>
                <a:xfrm>
                  <a:off x="13925520" y="271152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52" name="Straight Connector 499"/>
                <p:cNvSpPr/>
                <p:nvPr/>
              </p:nvSpPr>
              <p:spPr>
                <a:xfrm flipH="1" flipV="1">
                  <a:off x="15555960" y="255240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53" name="Group 480"/>
              <p:cNvGrpSpPr/>
              <p:nvPr/>
            </p:nvGrpSpPr>
            <p:grpSpPr>
              <a:xfrm>
                <a:off x="13771800" y="853200"/>
                <a:ext cx="3049920" cy="834840"/>
                <a:chOff x="13771800" y="853200"/>
                <a:chExt cx="3049920" cy="834840"/>
              </a:xfrm>
            </p:grpSpPr>
            <p:sp>
              <p:nvSpPr>
                <p:cNvPr id="454" name="Can 481"/>
                <p:cNvSpPr/>
                <p:nvPr/>
              </p:nvSpPr>
              <p:spPr>
                <a:xfrm>
                  <a:off x="15193080" y="8532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55" name="Straight Connector 482"/>
                <p:cNvSpPr/>
                <p:nvPr/>
              </p:nvSpPr>
              <p:spPr>
                <a:xfrm>
                  <a:off x="13771800" y="11412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56" name="Straight Connector 483"/>
                <p:cNvSpPr/>
                <p:nvPr/>
              </p:nvSpPr>
              <p:spPr>
                <a:xfrm flipV="1">
                  <a:off x="14515560" y="1001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57" name="Can 484"/>
                <p:cNvSpPr/>
                <p:nvPr/>
              </p:nvSpPr>
              <p:spPr>
                <a:xfrm>
                  <a:off x="14141880" y="104004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58" name="Straight Connector 485"/>
                <p:cNvSpPr/>
                <p:nvPr/>
              </p:nvSpPr>
              <p:spPr>
                <a:xfrm>
                  <a:off x="14407920" y="1204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59" name="Straight Connector 486"/>
                <p:cNvSpPr/>
                <p:nvPr/>
              </p:nvSpPr>
              <p:spPr>
                <a:xfrm>
                  <a:off x="15550200" y="100116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60" name="Can 487"/>
                <p:cNvSpPr/>
                <p:nvPr/>
              </p:nvSpPr>
              <p:spPr>
                <a:xfrm>
                  <a:off x="15920280" y="121068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61" name="Straight Connector 488"/>
                <p:cNvSpPr/>
                <p:nvPr/>
              </p:nvSpPr>
              <p:spPr>
                <a:xfrm flipV="1">
                  <a:off x="15244920" y="136764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62" name="Can 489"/>
                <p:cNvSpPr/>
                <p:nvPr/>
              </p:nvSpPr>
              <p:spPr>
                <a:xfrm>
                  <a:off x="14767200" y="1474200"/>
                  <a:ext cx="475920" cy="2138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  <p:sp>
              <p:nvSpPr>
                <p:cNvPr id="463" name="Straight Connector 490"/>
                <p:cNvSpPr/>
                <p:nvPr/>
              </p:nvSpPr>
              <p:spPr>
                <a:xfrm flipH="1" flipV="1">
                  <a:off x="16397640" y="1318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endParaRPr>
                </a:p>
              </p:txBody>
            </p:sp>
          </p:grpSp>
        </p:grpSp>
      </p:grpSp>
      <p:sp>
        <p:nvSpPr>
          <p:cNvPr id="464" name="TextBox 509"/>
          <p:cNvSpPr/>
          <p:nvPr/>
        </p:nvSpPr>
        <p:spPr>
          <a:xfrm>
            <a:off x="878040" y="4238280"/>
            <a:ext cx="2623320" cy="113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trike="noStrike" u="none">
                <a:solidFill>
                  <a:srgbClr val="2d2d8a"/>
                </a:solidFill>
                <a:effectLst/>
                <a:uFillTx/>
                <a:latin typeface="Arial"/>
                <a:ea typeface="Heiti SC Light"/>
              </a:rPr>
              <a:t>1969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4 “</a:t>
            </a:r>
            <a:r>
              <a:rPr b="0" lang="en-US" sz="342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end hosts</a:t>
            </a: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" name="TextBox 510"/>
          <p:cNvSpPr/>
          <p:nvPr/>
        </p:nvSpPr>
        <p:spPr>
          <a:xfrm>
            <a:off x="5193000" y="3740400"/>
            <a:ext cx="3329280" cy="1022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060" strike="noStrike" u="none">
                <a:solidFill>
                  <a:srgbClr val="0365c0"/>
                </a:solidFill>
                <a:effectLst/>
                <a:uFillTx/>
                <a:latin typeface="Arial"/>
                <a:ea typeface="Heiti SC Light"/>
              </a:rPr>
              <a:t>1988 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10,000 “</a:t>
            </a:r>
            <a:r>
              <a:rPr b="0" lang="en-US" sz="306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end hosts</a:t>
            </a:r>
            <a:r>
              <a:rPr b="0" lang="en-US" sz="306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" name="TextBox 511"/>
          <p:cNvSpPr/>
          <p:nvPr/>
        </p:nvSpPr>
        <p:spPr>
          <a:xfrm>
            <a:off x="9424440" y="828360"/>
            <a:ext cx="4313520" cy="113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trike="noStrike" u="none">
                <a:solidFill>
                  <a:srgbClr val="0365c0"/>
                </a:solidFill>
                <a:effectLst/>
                <a:uFillTx/>
                <a:latin typeface="Arial"/>
                <a:ea typeface="Heiti SC Light"/>
              </a:rPr>
              <a:t>1993 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1,000,000 “</a:t>
            </a:r>
            <a:r>
              <a:rPr b="0" lang="en-US" sz="3420" strike="noStrike" u="none">
                <a:solidFill>
                  <a:srgbClr val="ff0000"/>
                </a:solidFill>
                <a:effectLst/>
                <a:uFillTx/>
                <a:latin typeface="Arial"/>
                <a:ea typeface="Heiti SC Light"/>
              </a:rPr>
              <a:t>end hosts</a:t>
            </a: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”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67" name="Group 5"/>
          <p:cNvGrpSpPr/>
          <p:nvPr/>
        </p:nvGrpSpPr>
        <p:grpSpPr>
          <a:xfrm>
            <a:off x="111600" y="5691960"/>
            <a:ext cx="4929840" cy="2552400"/>
            <a:chOff x="111600" y="5691960"/>
            <a:chExt cx="4929840" cy="2552400"/>
          </a:xfrm>
        </p:grpSpPr>
        <p:pic>
          <p:nvPicPr>
            <p:cNvPr id="468" name="Picture 512" descr=""/>
            <p:cNvPicPr/>
            <p:nvPr/>
          </p:nvPicPr>
          <p:blipFill>
            <a:blip r:embed="rId3"/>
            <a:stretch/>
          </p:blipFill>
          <p:spPr>
            <a:xfrm>
              <a:off x="111600" y="5691960"/>
              <a:ext cx="2166480" cy="2552400"/>
            </a:xfrm>
            <a:prstGeom prst="rect">
              <a:avLst/>
            </a:prstGeom>
            <a:noFill/>
            <a:ln w="0">
              <a:noFill/>
            </a:ln>
            <a:effectLst>
              <a:softEdge rad="112680"/>
            </a:effectLst>
          </p:spPr>
        </p:pic>
        <p:sp>
          <p:nvSpPr>
            <p:cNvPr id="469" name="TextBox 513"/>
            <p:cNvSpPr/>
            <p:nvPr/>
          </p:nvSpPr>
          <p:spPr>
            <a:xfrm>
              <a:off x="2174040" y="7737840"/>
              <a:ext cx="28674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Network Systems: 1984</a:t>
              </a:r>
              <a:endPara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itle 3"/>
          <p:cNvSpPr/>
          <p:nvPr/>
        </p:nvSpPr>
        <p:spPr>
          <a:xfrm>
            <a:off x="1097280" y="2556360"/>
            <a:ext cx="1243404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Then in 1993 something </a:t>
            </a:r>
            <a:br>
              <a:rPr sz="1800"/>
            </a:b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even BIGGER happened!!!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itle 1"/>
          <p:cNvSpPr/>
          <p:nvPr/>
        </p:nvSpPr>
        <p:spPr>
          <a:xfrm>
            <a:off x="731880" y="108000"/>
            <a:ext cx="13164840" cy="18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1993: The first web browser (Mosaic)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2" name="Picture 3" descr=""/>
          <p:cNvPicPr/>
          <p:nvPr/>
        </p:nvPicPr>
        <p:blipFill>
          <a:blip r:embed="rId1"/>
          <a:stretch/>
        </p:blipFill>
        <p:spPr>
          <a:xfrm>
            <a:off x="6477120" y="2322360"/>
            <a:ext cx="4946400" cy="3582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3" name="Picture 2" descr=""/>
          <p:cNvPicPr/>
          <p:nvPr/>
        </p:nvPicPr>
        <p:blipFill>
          <a:blip r:embed="rId2"/>
          <a:stretch/>
        </p:blipFill>
        <p:spPr>
          <a:xfrm>
            <a:off x="3382920" y="2631600"/>
            <a:ext cx="2644200" cy="264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4" name="TextBox 4"/>
          <p:cNvSpPr/>
          <p:nvPr/>
        </p:nvSpPr>
        <p:spPr>
          <a:xfrm>
            <a:off x="2963160" y="5302800"/>
            <a:ext cx="347112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Marc Andreessen</a:t>
            </a:r>
            <a:endParaRPr b="0" lang="en-US" sz="34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Picture 3" descr=""/>
          <p:cNvPicPr/>
          <p:nvPr/>
        </p:nvPicPr>
        <p:blipFill>
          <a:blip r:embed="rId1"/>
          <a:stretch/>
        </p:blipFill>
        <p:spPr>
          <a:xfrm>
            <a:off x="1393560" y="997920"/>
            <a:ext cx="12429360" cy="707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6" name="Title 1"/>
          <p:cNvSpPr/>
          <p:nvPr/>
        </p:nvSpPr>
        <p:spPr>
          <a:xfrm>
            <a:off x="267840" y="129600"/>
            <a:ext cx="13458600" cy="1461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  <a:ea typeface="Heiti SC Light"/>
              </a:rPr>
              <a:t>The number of Internet users in the world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" name="TextBox 5"/>
          <p:cNvSpPr/>
          <p:nvPr/>
        </p:nvSpPr>
        <p:spPr>
          <a:xfrm>
            <a:off x="9570600" y="7777440"/>
            <a:ext cx="5029920" cy="417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trike="noStrike" u="none">
                <a:solidFill>
                  <a:srgbClr val="a6a6a6"/>
                </a:solidFill>
                <a:effectLst/>
                <a:uFillTx/>
                <a:latin typeface="Arial"/>
                <a:ea typeface="Heiti SC Light"/>
              </a:rPr>
              <a:t>Source: http://www.internetlivestats.com/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78" name="Group 6"/>
          <p:cNvGrpSpPr/>
          <p:nvPr/>
        </p:nvGrpSpPr>
        <p:grpSpPr>
          <a:xfrm>
            <a:off x="10392120" y="2141280"/>
            <a:ext cx="3340080" cy="1120680"/>
            <a:chOff x="10392120" y="2141280"/>
            <a:chExt cx="3340080" cy="1120680"/>
          </a:xfrm>
        </p:grpSpPr>
        <p:sp>
          <p:nvSpPr>
            <p:cNvPr id="479" name="Oval 1"/>
            <p:cNvSpPr/>
            <p:nvPr/>
          </p:nvSpPr>
          <p:spPr>
            <a:xfrm>
              <a:off x="10392120" y="2141280"/>
              <a:ext cx="916920" cy="82908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480" name="TextBox 2"/>
            <p:cNvSpPr/>
            <p:nvPr/>
          </p:nvSpPr>
          <p:spPr>
            <a:xfrm>
              <a:off x="11322000" y="2267280"/>
              <a:ext cx="2410200" cy="9946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3.6B people</a:t>
              </a:r>
              <a:endParaRPr b="0" lang="en-US" sz="34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252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Heiti SC Light"/>
                </a:rPr>
                <a:t>~ 40% of world</a:t>
              </a:r>
              <a:endParaRPr b="0" lang="en-US" sz="25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9981</TotalTime>
  <Application>LibreOffice/25.2.5.2$Linux_X86_64 LibreOffice_project/520$Build-2</Application>
  <AppVersion>15.0000</AppVersion>
  <Pages>0</Pages>
  <Words>1193</Words>
  <Characters>0</Characters>
  <Paragraphs>182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2016-09-27T03:55:38Z</dcterms:created>
  <dc:creator>Nick W McKeown</dc:creator>
  <dc:description/>
  <dc:language>en-US</dc:language>
  <cp:lastModifiedBy>Keith Winstein</cp:lastModifiedBy>
  <dcterms:modified xsi:type="dcterms:W3CDTF">2025-09-22T12:52:19Z</dcterms:modified>
  <cp:revision>50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Notes">
    <vt:i4>8</vt:i4>
  </property>
  <property fmtid="{D5CDD505-2E9C-101B-9397-08002B2CF9AE}" pid="4" name="PresentationFormat">
    <vt:lpwstr>Custom</vt:lpwstr>
  </property>
  <property fmtid="{D5CDD505-2E9C-101B-9397-08002B2CF9AE}" pid="5" name="Slides">
    <vt:i4>29</vt:i4>
  </property>
</Properties>
</file>